
<file path=[Content_Types].xml><?xml version="1.0" encoding="utf-8"?>
<Types xmlns="http://schemas.openxmlformats.org/package/2006/content-types">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26.xml" ContentType="application/vnd.openxmlformats-officedocument.presentationml.notesSlide+xml"/>
  <Override PartName="/ppt/slides/slide8.xml" ContentType="application/vnd.openxmlformats-officedocument.presentationml.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Default Extension="bin" ContentType="application/vnd.openxmlformats-officedocument.presentationml.printerSettings"/>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30"/>
  </p:notesMasterIdLst>
  <p:handoutMasterIdLst>
    <p:handoutMasterId r:id="rId31"/>
  </p:handoutMasterIdLst>
  <p:sldIdLst>
    <p:sldId id="256" r:id="rId2"/>
    <p:sldId id="257" r:id="rId3"/>
    <p:sldId id="259" r:id="rId4"/>
    <p:sldId id="286" r:id="rId5"/>
    <p:sldId id="273" r:id="rId6"/>
    <p:sldId id="289" r:id="rId7"/>
    <p:sldId id="288" r:id="rId8"/>
    <p:sldId id="274" r:id="rId9"/>
    <p:sldId id="261" r:id="rId10"/>
    <p:sldId id="276" r:id="rId11"/>
    <p:sldId id="270" r:id="rId12"/>
    <p:sldId id="267" r:id="rId13"/>
    <p:sldId id="290" r:id="rId14"/>
    <p:sldId id="287" r:id="rId15"/>
    <p:sldId id="269" r:id="rId16"/>
    <p:sldId id="264" r:id="rId17"/>
    <p:sldId id="278" r:id="rId18"/>
    <p:sldId id="277" r:id="rId19"/>
    <p:sldId id="282" r:id="rId20"/>
    <p:sldId id="272" r:id="rId21"/>
    <p:sldId id="265" r:id="rId22"/>
    <p:sldId id="279" r:id="rId23"/>
    <p:sldId id="284" r:id="rId24"/>
    <p:sldId id="280" r:id="rId25"/>
    <p:sldId id="285" r:id="rId26"/>
    <p:sldId id="262" r:id="rId27"/>
    <p:sldId id="260" r:id="rId28"/>
    <p:sldId id="263" r:id="rId2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1686" autoAdjust="0"/>
    <p:restoredTop sz="84935" autoAdjust="0"/>
  </p:normalViewPr>
  <p:slideViewPr>
    <p:cSldViewPr snapToGrid="0" snapToObjects="1">
      <p:cViewPr varScale="1">
        <p:scale>
          <a:sx n="128" d="100"/>
          <a:sy n="128" d="100"/>
        </p:scale>
        <p:origin x="-2056"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15" d="100"/>
          <a:sy n="115" d="100"/>
        </p:scale>
        <p:origin x="-4072"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8804C0-D8D5-4F43-9CBB-D34C000B7F71}" type="datetimeFigureOut">
              <a:rPr lang="fr-FR" smtClean="0"/>
              <a:pPr/>
              <a:t>26/10/10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302EBE-E798-0445-878E-835D227136B6}" type="slidenum">
              <a:rPr lang="fr-FR" smtClean="0"/>
              <a:pPr/>
              <a:t>‹#›</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AFB458-40A4-5642-98EA-1716AC0207D4}" type="datetimeFigureOut">
              <a:rPr lang="fr-FR" smtClean="0"/>
              <a:pPr/>
              <a:t>26/10/10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C70ECE-7B20-1F45-AB27-429B350BCE45}"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vaudruziens.ch/"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CC70ECE-7B20-1F45-AB27-429B350BCE45}"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600" dirty="0" smtClean="0"/>
              <a:t>L’ensemble des comparaisons montre qu’aucune commune du Val-de-Ruz ne peut se prévaloir d’une situation financière globalement meilleure à une autre.</a:t>
            </a:r>
          </a:p>
          <a:p>
            <a:endParaRPr lang="fr-FR" sz="1600" dirty="0" smtClean="0"/>
          </a:p>
          <a:p>
            <a:r>
              <a:rPr lang="fr-FR" sz="1600" dirty="0" smtClean="0"/>
              <a:t>Dans chaque domaine analysé, il y a des forces et des faiblesses. </a:t>
            </a:r>
          </a:p>
          <a:p>
            <a:r>
              <a:rPr lang="fr-FR" sz="1600" dirty="0" smtClean="0"/>
              <a:t>De manière très heureuse dans l’optique d’un projet de fusion, les forces et les faiblesses sont largement distribuées à tour de rôle sur l’une ou l’autre commune. </a:t>
            </a:r>
          </a:p>
          <a:p>
            <a:endParaRPr lang="fr-FR" sz="1600" dirty="0" smtClean="0"/>
          </a:p>
          <a:p>
            <a:r>
              <a:rPr lang="fr-FR" sz="1600" dirty="0" smtClean="0"/>
              <a:t>Aucune ne peut se prévaloir d’un cumul de qualités financières, ni reprocher à d’autres de cumuler les situations difficiles. </a:t>
            </a:r>
          </a:p>
          <a:p>
            <a:r>
              <a:rPr lang="fr-FR" sz="1600" dirty="0" smtClean="0"/>
              <a:t>Il y a une bonne dispersion des résultats sur l’ensemble des seize communes. </a:t>
            </a:r>
          </a:p>
          <a:p>
            <a:endParaRPr lang="fr-FR" sz="1600" dirty="0"/>
          </a:p>
        </p:txBody>
      </p:sp>
      <p:sp>
        <p:nvSpPr>
          <p:cNvPr id="4" name="Espace réservé du numéro de diapositive 3"/>
          <p:cNvSpPr>
            <a:spLocks noGrp="1"/>
          </p:cNvSpPr>
          <p:nvPr>
            <p:ph type="sldNum" sz="quarter" idx="10"/>
          </p:nvPr>
        </p:nvSpPr>
        <p:spPr/>
        <p:txBody>
          <a:bodyPr/>
          <a:lstStyle/>
          <a:p>
            <a:fld id="{3CC70ECE-7B20-1F45-AB27-429B350BCE45}"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1"/>
            <a:r>
              <a:rPr lang="fr-FR" sz="1600" dirty="0" smtClean="0"/>
              <a:t>La « nouvelle » commune prend en </a:t>
            </a:r>
            <a:r>
              <a:rPr lang="fr-FR" sz="1600" b="1" dirty="0" smtClean="0"/>
              <a:t>considération les meilleures options de gestion</a:t>
            </a:r>
            <a:r>
              <a:rPr lang="fr-FR" sz="1600" dirty="0" smtClean="0"/>
              <a:t> dans chacune des communes partenaires, tenant compte des forces et des faiblesses de chacune. </a:t>
            </a:r>
          </a:p>
          <a:p>
            <a:pPr lvl="1"/>
            <a:endParaRPr lang="fr-FR" sz="1600" dirty="0" smtClean="0"/>
          </a:p>
          <a:p>
            <a:pPr lvl="1"/>
            <a:r>
              <a:rPr lang="fr-FR" sz="1600" dirty="0" smtClean="0"/>
              <a:t>les perspectives d’ajustement de la situation financière dans l’immédiat par</a:t>
            </a:r>
            <a:r>
              <a:rPr lang="fr-FR" sz="1600" b="1" dirty="0" smtClean="0"/>
              <a:t> l’utilisation judicieuse de l’aide cantonale à la fusion </a:t>
            </a:r>
            <a:r>
              <a:rPr lang="fr-FR" sz="1600" dirty="0" smtClean="0"/>
              <a:t>(principalement le remboursement des dettes actuelles avant de songer à de nouveaux investissements et consolidation de l’acquis).</a:t>
            </a:r>
          </a:p>
          <a:p>
            <a:pPr lvl="1"/>
            <a:endParaRPr lang="fr-FR" sz="1600" dirty="0" smtClean="0"/>
          </a:p>
          <a:p>
            <a:pPr lvl="1"/>
            <a:r>
              <a:rPr lang="fr-FR" sz="1600" dirty="0" smtClean="0"/>
              <a:t>à moyen terme </a:t>
            </a:r>
            <a:r>
              <a:rPr lang="fr-FR" sz="1600" b="1" dirty="0" smtClean="0"/>
              <a:t>par la réforme « naturelle » </a:t>
            </a:r>
            <a:r>
              <a:rPr lang="fr-FR" sz="1600" dirty="0" smtClean="0"/>
              <a:t>de l’administration et des collaborations intercommunales.</a:t>
            </a:r>
            <a:endParaRPr lang="fr-FR" sz="1600" dirty="0"/>
          </a:p>
        </p:txBody>
      </p:sp>
      <p:sp>
        <p:nvSpPr>
          <p:cNvPr id="4" name="Espace réservé du numéro de diapositive 3"/>
          <p:cNvSpPr>
            <a:spLocks noGrp="1"/>
          </p:cNvSpPr>
          <p:nvPr>
            <p:ph type="sldNum" sz="quarter" idx="10"/>
          </p:nvPr>
        </p:nvSpPr>
        <p:spPr/>
        <p:txBody>
          <a:bodyPr/>
          <a:lstStyle/>
          <a:p>
            <a:fld id="{3CC70ECE-7B20-1F45-AB27-429B350BCE45}"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fr-FR" sz="1600" b="1" dirty="0" smtClean="0"/>
              <a:t>Facteurs endogènes </a:t>
            </a:r>
            <a:r>
              <a:rPr lang="fr-FR" sz="1600" dirty="0" smtClean="0"/>
              <a:t>(dépendant de la nouvelle commune) :</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fr-FR" sz="1600" dirty="0" smtClean="0"/>
          </a:p>
          <a:p>
            <a:pPr lvl="1">
              <a:buFont typeface="Arial"/>
              <a:buChar char="•"/>
            </a:pPr>
            <a:r>
              <a:rPr lang="fr-FR" sz="1600" dirty="0" smtClean="0"/>
              <a:t>la gestion de l’environnement : un taux de couverture de 100% permet une baisse de 3 points d’impôt</a:t>
            </a:r>
          </a:p>
          <a:p>
            <a:pPr lvl="1">
              <a:buFont typeface="Arial"/>
              <a:buChar char="•"/>
            </a:pPr>
            <a:endParaRPr lang="fr-FR" sz="1600" dirty="0" smtClean="0"/>
          </a:p>
          <a:p>
            <a:pPr lvl="1">
              <a:buFont typeface="Arial"/>
              <a:buChar char="•"/>
            </a:pPr>
            <a:r>
              <a:rPr lang="fr-FR" sz="1600" dirty="0" smtClean="0"/>
              <a:t>la transition vers la nouvelle organisation administrative de la commune (passage de la situation actuelle avec 16 administrations vers le nouvel organigramme par les départs naturels et les départs à la retraite)</a:t>
            </a:r>
          </a:p>
          <a:p>
            <a:pPr lvl="1">
              <a:buFont typeface="Arial"/>
              <a:buChar char="•"/>
            </a:pPr>
            <a:endParaRPr lang="fr-FR" sz="1600" dirty="0" smtClean="0"/>
          </a:p>
          <a:p>
            <a:pPr lvl="1">
              <a:buFont typeface="Arial"/>
              <a:buChar char="•"/>
            </a:pPr>
            <a:r>
              <a:rPr lang="fr-FR" sz="1600" dirty="0" smtClean="0"/>
              <a:t>l’utilisation du montant d’encouragement à la fusion versé par le canton (14 millions – sous réserve) : amortissement de la dette ou autre utilisation ?</a:t>
            </a:r>
          </a:p>
        </p:txBody>
      </p:sp>
      <p:sp>
        <p:nvSpPr>
          <p:cNvPr id="4" name="Espace réservé du numéro de diapositive 3"/>
          <p:cNvSpPr>
            <a:spLocks noGrp="1"/>
          </p:cNvSpPr>
          <p:nvPr>
            <p:ph type="sldNum" sz="quarter" idx="10"/>
          </p:nvPr>
        </p:nvSpPr>
        <p:spPr/>
        <p:txBody>
          <a:bodyPr/>
          <a:lstStyle/>
          <a:p>
            <a:fld id="{3CC70ECE-7B20-1F45-AB27-429B350BCE45}"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fr-FR" sz="1600" dirty="0" smtClean="0"/>
              <a:t>Facteurs </a:t>
            </a:r>
            <a:r>
              <a:rPr lang="fr-FR" sz="1600" b="1" dirty="0" smtClean="0"/>
              <a:t>exogènes </a:t>
            </a:r>
            <a:r>
              <a:rPr lang="fr-FR" sz="1600" dirty="0" smtClean="0"/>
              <a:t>(la commune ne les maîtrise pas) :</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fr-FR" sz="1600" dirty="0" smtClean="0"/>
          </a:p>
          <a:p>
            <a:pPr marL="457200" marR="0" lvl="1" indent="0" algn="l" defTabSz="457200" rtl="0" eaLnBrk="1" fontAlgn="auto" latinLnBrk="0" hangingPunct="1">
              <a:lnSpc>
                <a:spcPct val="100000"/>
              </a:lnSpc>
              <a:spcBef>
                <a:spcPts val="0"/>
              </a:spcBef>
              <a:spcAft>
                <a:spcPts val="0"/>
              </a:spcAft>
              <a:buClrTx/>
              <a:buSzTx/>
              <a:buFontTx/>
              <a:buNone/>
              <a:tabLst/>
              <a:defRPr/>
            </a:pPr>
            <a:r>
              <a:rPr lang="fr-FR" sz="1600" dirty="0" smtClean="0"/>
              <a:t>•	La position de la nouvelle commune dans la péréquation ;</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fr-FR" sz="1600" dirty="0" smtClean="0"/>
          </a:p>
          <a:p>
            <a:pPr marL="457200" marR="0" lvl="1" indent="0" algn="l" defTabSz="457200" rtl="0" eaLnBrk="1" fontAlgn="auto" latinLnBrk="0" hangingPunct="1">
              <a:lnSpc>
                <a:spcPct val="100000"/>
              </a:lnSpc>
              <a:spcBef>
                <a:spcPts val="0"/>
              </a:spcBef>
              <a:spcAft>
                <a:spcPts val="0"/>
              </a:spcAft>
              <a:buClrTx/>
              <a:buSzTx/>
              <a:buFontTx/>
              <a:buNone/>
              <a:tabLst/>
              <a:defRPr/>
            </a:pPr>
            <a:r>
              <a:rPr lang="fr-FR" sz="1600" dirty="0" smtClean="0"/>
              <a:t>•	La mise en place de Harmos (2ème année d’école enfantine, horaire continue, accueil parascolaire, repas à l’école) ;</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fr-FR" sz="1600" dirty="0" smtClean="0"/>
          </a:p>
          <a:p>
            <a:pPr marL="457200" marR="0" lvl="1" indent="0" algn="l" defTabSz="457200" rtl="0" eaLnBrk="1" fontAlgn="auto" latinLnBrk="0" hangingPunct="1">
              <a:lnSpc>
                <a:spcPct val="100000"/>
              </a:lnSpc>
              <a:spcBef>
                <a:spcPts val="0"/>
              </a:spcBef>
              <a:spcAft>
                <a:spcPts val="0"/>
              </a:spcAft>
              <a:buClrTx/>
              <a:buSzTx/>
              <a:buFontTx/>
              <a:buNone/>
              <a:tabLst/>
              <a:defRPr/>
            </a:pPr>
            <a:r>
              <a:rPr lang="fr-FR" sz="1600" dirty="0" smtClean="0"/>
              <a:t>•	Les incidences de la nouvelle baisse fiscale de l’impôt sur les personnes morales (compte tenu de la compensation sur une période de 3 ans) ;</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fr-FR" sz="1600" dirty="0" smtClean="0"/>
          </a:p>
          <a:p>
            <a:pPr marL="457200" marR="0" lvl="1" indent="0" algn="l" defTabSz="457200" rtl="0" eaLnBrk="1" fontAlgn="auto" latinLnBrk="0" hangingPunct="1">
              <a:lnSpc>
                <a:spcPct val="100000"/>
              </a:lnSpc>
              <a:spcBef>
                <a:spcPts val="0"/>
              </a:spcBef>
              <a:spcAft>
                <a:spcPts val="0"/>
              </a:spcAft>
              <a:buClrTx/>
              <a:buSzTx/>
              <a:buFontTx/>
              <a:buNone/>
              <a:tabLst/>
              <a:defRPr/>
            </a:pPr>
            <a:r>
              <a:rPr lang="fr-FR" sz="1600" dirty="0" smtClean="0"/>
              <a:t>•	D’autres décisions cantonales dans le pipeline modifiant la répartition des tâches et des coûts entre le canton et les communes.</a:t>
            </a:r>
          </a:p>
        </p:txBody>
      </p:sp>
      <p:sp>
        <p:nvSpPr>
          <p:cNvPr id="4" name="Espace réservé du numéro de diapositive 3"/>
          <p:cNvSpPr>
            <a:spLocks noGrp="1"/>
          </p:cNvSpPr>
          <p:nvPr>
            <p:ph type="sldNum" sz="quarter" idx="10"/>
          </p:nvPr>
        </p:nvSpPr>
        <p:spPr/>
        <p:txBody>
          <a:bodyPr/>
          <a:lstStyle/>
          <a:p>
            <a:fld id="{3CC70ECE-7B20-1F45-AB27-429B350BCE45}"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1"/>
            <a:endParaRPr lang="fr-FR" sz="10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CC70ECE-7B20-1F45-AB27-429B350BCE45}"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600" b="1" kern="1200" baseline="0" dirty="0" smtClean="0">
                <a:solidFill>
                  <a:schemeClr val="tx1"/>
                </a:solidFill>
                <a:latin typeface="+mn-lt"/>
                <a:ea typeface="+mn-ea"/>
                <a:cs typeface="+mn-cs"/>
              </a:rPr>
              <a:t>Le rapprochement …</a:t>
            </a:r>
          </a:p>
          <a:p>
            <a:endParaRPr lang="fr-FR" sz="1600" b="1" kern="1200" baseline="0" dirty="0" smtClean="0">
              <a:solidFill>
                <a:schemeClr val="tx1"/>
              </a:solidFill>
              <a:latin typeface="+mn-lt"/>
              <a:ea typeface="+mn-ea"/>
              <a:cs typeface="+mn-cs"/>
            </a:endParaRPr>
          </a:p>
          <a:p>
            <a:r>
              <a:rPr lang="fr-FR" sz="1600" kern="1200" baseline="0" dirty="0" smtClean="0">
                <a:solidFill>
                  <a:schemeClr val="tx1"/>
                </a:solidFill>
                <a:latin typeface="+mn-lt"/>
                <a:ea typeface="+mn-ea"/>
                <a:cs typeface="+mn-cs"/>
              </a:rPr>
              <a:t>1.ne permet pas une augmentation du poids politique du Val-de-Ruz face à l'Etat</a:t>
            </a:r>
          </a:p>
          <a:p>
            <a:endParaRPr lang="fr-FR" sz="1600" kern="1200" baseline="0" dirty="0" smtClean="0">
              <a:solidFill>
                <a:schemeClr val="tx1"/>
              </a:solidFill>
              <a:latin typeface="+mn-lt"/>
              <a:ea typeface="+mn-ea"/>
              <a:cs typeface="+mn-cs"/>
            </a:endParaRPr>
          </a:p>
          <a:p>
            <a:r>
              <a:rPr lang="fr-FR" sz="1600" kern="1200" baseline="0" dirty="0" smtClean="0">
                <a:solidFill>
                  <a:schemeClr val="tx1"/>
                </a:solidFill>
                <a:latin typeface="+mn-lt"/>
                <a:ea typeface="+mn-ea"/>
                <a:cs typeface="+mn-cs"/>
              </a:rPr>
              <a:t>2.n’assure pas une gestion globale efficiente (prestations/coûts, simplification des structures, cohérence territoriale, etc.) sur l’ensemble du territoire</a:t>
            </a:r>
          </a:p>
          <a:p>
            <a:endParaRPr lang="fr-FR" sz="1600" kern="1200" baseline="0" dirty="0" smtClean="0">
              <a:solidFill>
                <a:schemeClr val="tx1"/>
              </a:solidFill>
              <a:latin typeface="+mn-lt"/>
              <a:ea typeface="+mn-ea"/>
              <a:cs typeface="+mn-cs"/>
            </a:endParaRPr>
          </a:p>
          <a:p>
            <a:r>
              <a:rPr lang="fr-FR" sz="1600" kern="1200" baseline="0" dirty="0" smtClean="0">
                <a:solidFill>
                  <a:schemeClr val="tx1"/>
                </a:solidFill>
                <a:latin typeface="+mn-lt"/>
                <a:ea typeface="+mn-ea"/>
                <a:cs typeface="+mn-cs"/>
              </a:rPr>
              <a:t>3.ne permet pas des prises de décision et des réactions rapides, car les temps de coordination sont par expérience très longs </a:t>
            </a:r>
          </a:p>
          <a:p>
            <a:r>
              <a:rPr lang="fr-FR" sz="1600" kern="1200" baseline="0" dirty="0" smtClean="0">
                <a:solidFill>
                  <a:schemeClr val="tx1"/>
                </a:solidFill>
                <a:latin typeface="+mn-lt"/>
                <a:ea typeface="+mn-ea"/>
                <a:cs typeface="+mn-cs"/>
              </a:rPr>
              <a:t>4.exclut le rapatriement des certaines compétences dans les communes</a:t>
            </a:r>
          </a:p>
          <a:p>
            <a:endParaRPr lang="fr-FR" sz="1600" kern="1200" baseline="0" dirty="0" smtClean="0">
              <a:solidFill>
                <a:schemeClr val="tx1"/>
              </a:solidFill>
              <a:latin typeface="+mn-lt"/>
              <a:ea typeface="+mn-ea"/>
              <a:cs typeface="+mn-cs"/>
            </a:endParaRPr>
          </a:p>
          <a:p>
            <a:r>
              <a:rPr lang="fr-FR" sz="1600" kern="1200" baseline="0" dirty="0" smtClean="0">
                <a:solidFill>
                  <a:schemeClr val="tx1"/>
                </a:solidFill>
                <a:latin typeface="+mn-lt"/>
                <a:ea typeface="+mn-ea"/>
                <a:cs typeface="+mn-cs"/>
              </a:rPr>
              <a:t>5.ne permet pas la réalisation d’économie d’échelle suffisante à une réduction des coûts de fonctionnement.</a:t>
            </a:r>
          </a:p>
        </p:txBody>
      </p:sp>
      <p:sp>
        <p:nvSpPr>
          <p:cNvPr id="4" name="Espace réservé du numéro de diapositive 3"/>
          <p:cNvSpPr>
            <a:spLocks noGrp="1"/>
          </p:cNvSpPr>
          <p:nvPr>
            <p:ph type="sldNum" sz="quarter" idx="10"/>
          </p:nvPr>
        </p:nvSpPr>
        <p:spPr/>
        <p:txBody>
          <a:bodyPr/>
          <a:lstStyle/>
          <a:p>
            <a:fld id="{3CC70ECE-7B20-1F45-AB27-429B350BCE45}"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600" dirty="0"/>
          </a:p>
        </p:txBody>
      </p:sp>
      <p:sp>
        <p:nvSpPr>
          <p:cNvPr id="4" name="Espace réservé du numéro de diapositive 3"/>
          <p:cNvSpPr>
            <a:spLocks noGrp="1"/>
          </p:cNvSpPr>
          <p:nvPr>
            <p:ph type="sldNum" sz="quarter" idx="10"/>
          </p:nvPr>
        </p:nvSpPr>
        <p:spPr/>
        <p:txBody>
          <a:bodyPr/>
          <a:lstStyle/>
          <a:p>
            <a:fld id="{3CC70ECE-7B20-1F45-AB27-429B350BCE45}"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600" dirty="0" smtClean="0"/>
              <a:t>Pour le détails des </a:t>
            </a:r>
            <a:r>
              <a:rPr lang="fr-FR" sz="1600" b="1" dirty="0" smtClean="0"/>
              <a:t>78 </a:t>
            </a:r>
            <a:r>
              <a:rPr lang="fr-FR" sz="1600" dirty="0" smtClean="0"/>
              <a:t>fiches, ils sont en ligne sur le site Internet </a:t>
            </a:r>
            <a:r>
              <a:rPr lang="fr-FR" sz="1600" dirty="0" err="1" smtClean="0"/>
              <a:t>www.vaudruziens.ch</a:t>
            </a:r>
            <a:endParaRPr lang="fr-FR" sz="1600" dirty="0" smtClean="0"/>
          </a:p>
          <a:p>
            <a:endParaRPr lang="fr-FR" sz="1600" dirty="0" smtClean="0"/>
          </a:p>
          <a:p>
            <a:pPr>
              <a:defRPr/>
            </a:pPr>
            <a:r>
              <a:rPr lang="fr-FR" sz="1600" dirty="0" smtClean="0"/>
              <a:t>Si quelqu’un n’avait pas de connexion Internet, elle peut s’adresser aux administrations communales pour l’impression des </a:t>
            </a:r>
            <a:r>
              <a:rPr lang="fr-FR" sz="1600" b="1" dirty="0" smtClean="0"/>
              <a:t>78 </a:t>
            </a:r>
            <a:r>
              <a:rPr lang="fr-FR" sz="1600" dirty="0" smtClean="0"/>
              <a:t>fiches. </a:t>
            </a:r>
          </a:p>
          <a:p>
            <a:endParaRPr lang="fr-FR" sz="1600" dirty="0"/>
          </a:p>
        </p:txBody>
      </p:sp>
      <p:sp>
        <p:nvSpPr>
          <p:cNvPr id="4" name="Espace réservé du numéro de diapositive 3"/>
          <p:cNvSpPr>
            <a:spLocks noGrp="1"/>
          </p:cNvSpPr>
          <p:nvPr>
            <p:ph type="sldNum" sz="quarter" idx="10"/>
          </p:nvPr>
        </p:nvSpPr>
        <p:spPr/>
        <p:txBody>
          <a:bodyPr/>
          <a:lstStyle/>
          <a:p>
            <a:fld id="{3CC70ECE-7B20-1F45-AB27-429B350BCE45}"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1" dirty="0" smtClean="0">
                <a:latin typeface="Arial"/>
                <a:cs typeface="Arial"/>
              </a:rPr>
              <a:t>Concours </a:t>
            </a:r>
            <a:r>
              <a:rPr lang="fr-FR" sz="1600" dirty="0" smtClean="0">
                <a:latin typeface="Arial"/>
                <a:cs typeface="Arial"/>
              </a:rPr>
              <a:t>pour le nom de la future commune</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60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600" b="1" dirty="0" smtClean="0">
                <a:latin typeface="Arial"/>
                <a:cs typeface="Arial"/>
              </a:rPr>
              <a:t>56</a:t>
            </a:r>
            <a:r>
              <a:rPr lang="fr-FR" sz="1600" b="1" baseline="0" dirty="0" smtClean="0">
                <a:latin typeface="Arial"/>
                <a:cs typeface="Arial"/>
              </a:rPr>
              <a:t> messages électroniques </a:t>
            </a:r>
            <a:r>
              <a:rPr lang="fr-FR" sz="1600" b="0" baseline="0" dirty="0" smtClean="0">
                <a:latin typeface="Arial"/>
                <a:cs typeface="Arial"/>
              </a:rPr>
              <a:t>= </a:t>
            </a:r>
            <a:r>
              <a:rPr lang="fr-FR" sz="1600" b="1" baseline="0" dirty="0" smtClean="0">
                <a:latin typeface="Arial"/>
                <a:cs typeface="Arial"/>
              </a:rPr>
              <a:t>111 propositions</a:t>
            </a:r>
          </a:p>
          <a:p>
            <a:pPr marL="0" marR="0" indent="0" algn="l" defTabSz="457200" rtl="0" eaLnBrk="1" fontAlgn="auto" latinLnBrk="0" hangingPunct="1">
              <a:lnSpc>
                <a:spcPct val="100000"/>
              </a:lnSpc>
              <a:spcBef>
                <a:spcPts val="0"/>
              </a:spcBef>
              <a:spcAft>
                <a:spcPts val="0"/>
              </a:spcAft>
              <a:buClrTx/>
              <a:buSzTx/>
              <a:buFontTx/>
              <a:buNone/>
              <a:tabLst/>
              <a:defRPr/>
            </a:pPr>
            <a:r>
              <a:rPr lang="fr-FR" sz="1600" b="1" baseline="0" dirty="0" smtClean="0">
                <a:latin typeface="Arial"/>
                <a:cs typeface="Arial"/>
              </a:rPr>
              <a:t>16 courriers physiques </a:t>
            </a:r>
            <a:r>
              <a:rPr lang="fr-FR" sz="1600" b="0" baseline="0" dirty="0" smtClean="0">
                <a:latin typeface="Arial"/>
                <a:cs typeface="Arial"/>
              </a:rPr>
              <a:t>= </a:t>
            </a:r>
            <a:r>
              <a:rPr lang="fr-FR" sz="1600" b="1" baseline="0" dirty="0" smtClean="0">
                <a:latin typeface="Arial"/>
                <a:cs typeface="Arial"/>
              </a:rPr>
              <a:t>36 propositions</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600" b="1"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600" b="1" baseline="0" dirty="0" smtClean="0">
                <a:latin typeface="Arial"/>
                <a:cs typeface="Arial"/>
              </a:rPr>
              <a:t>Soit : 146 au total</a:t>
            </a:r>
            <a:endParaRPr lang="fr-FR" sz="1600" b="1" dirty="0" smtClean="0">
              <a:latin typeface="Arial"/>
              <a:cs typeface="Arial"/>
            </a:endParaRPr>
          </a:p>
          <a:p>
            <a:endParaRPr lang="fr-FR" sz="1600" dirty="0">
              <a:latin typeface="Arial"/>
              <a:cs typeface="Arial"/>
            </a:endParaRPr>
          </a:p>
        </p:txBody>
      </p:sp>
      <p:sp>
        <p:nvSpPr>
          <p:cNvPr id="4" name="Espace réservé du numéro de diapositive 3"/>
          <p:cNvSpPr>
            <a:spLocks noGrp="1"/>
          </p:cNvSpPr>
          <p:nvPr>
            <p:ph type="sldNum" sz="quarter" idx="10"/>
          </p:nvPr>
        </p:nvSpPr>
        <p:spPr/>
        <p:txBody>
          <a:bodyPr/>
          <a:lstStyle/>
          <a:p>
            <a:fld id="{3CC70ECE-7B20-1F45-AB27-429B350BCE45}"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600" dirty="0" smtClean="0"/>
              <a:t>Propositions d’armoiries :</a:t>
            </a:r>
            <a:r>
              <a:rPr lang="fr-FR" sz="1600" b="1" dirty="0" smtClean="0"/>
              <a:t> </a:t>
            </a:r>
          </a:p>
          <a:p>
            <a:endParaRPr lang="fr-FR" sz="1600" b="1" dirty="0" smtClean="0"/>
          </a:p>
          <a:p>
            <a:r>
              <a:rPr lang="fr-FR" sz="1600" b="1" dirty="0" smtClean="0"/>
              <a:t>30 </a:t>
            </a:r>
            <a:r>
              <a:rPr lang="fr-FR" sz="1600" b="1" baseline="0" dirty="0" smtClean="0"/>
              <a:t>propositions</a:t>
            </a:r>
            <a:r>
              <a:rPr lang="fr-FR" sz="1600" dirty="0" smtClean="0"/>
              <a:t> </a:t>
            </a:r>
            <a:r>
              <a:rPr lang="fr-FR" sz="1600" b="1" dirty="0" smtClean="0"/>
              <a:t>proposants des armoiries</a:t>
            </a:r>
          </a:p>
          <a:p>
            <a:endParaRPr lang="fr-FR" sz="1600" b="1" dirty="0" smtClean="0"/>
          </a:p>
          <a:p>
            <a:r>
              <a:rPr lang="fr-FR" sz="1600" dirty="0" smtClean="0"/>
              <a:t>Groupe de travail dédié aux choix des armoiries:</a:t>
            </a:r>
          </a:p>
          <a:p>
            <a:endParaRPr lang="fr-FR" sz="1600" dirty="0" smtClean="0"/>
          </a:p>
          <a:p>
            <a:pPr>
              <a:buFont typeface="Arial"/>
              <a:buChar char="•"/>
            </a:pPr>
            <a:r>
              <a:rPr lang="fr-FR" sz="1600" dirty="0" smtClean="0"/>
              <a:t> déterminer une </a:t>
            </a:r>
            <a:r>
              <a:rPr lang="fr-FR" sz="1600" b="1" dirty="0" smtClean="0"/>
              <a:t>stratégie </a:t>
            </a:r>
            <a:r>
              <a:rPr lang="fr-FR" sz="1600" dirty="0" smtClean="0"/>
              <a:t>(abstrait ou figuratif, choix de couleurs, rappel d’armoiries existantes ou rupture) </a:t>
            </a:r>
          </a:p>
          <a:p>
            <a:pPr>
              <a:buFont typeface="Arial"/>
              <a:buChar char="•"/>
            </a:pPr>
            <a:r>
              <a:rPr lang="fr-FR" sz="1600" dirty="0" smtClean="0"/>
              <a:t> d’</a:t>
            </a:r>
            <a:r>
              <a:rPr lang="fr-FR" sz="1600" b="1" dirty="0" smtClean="0"/>
              <a:t>étudier sérieusement </a:t>
            </a:r>
            <a:r>
              <a:rPr lang="fr-FR" sz="1600" dirty="0" smtClean="0"/>
              <a:t>la question (en prenant en comptes les propositions reçues) </a:t>
            </a:r>
          </a:p>
          <a:p>
            <a:pPr>
              <a:buFont typeface="Arial"/>
              <a:buChar char="•"/>
            </a:pPr>
            <a:r>
              <a:rPr lang="fr-FR" sz="1600" dirty="0" smtClean="0"/>
              <a:t> choisir un </a:t>
            </a:r>
            <a:r>
              <a:rPr lang="fr-FR" sz="1600" b="1" dirty="0" smtClean="0"/>
              <a:t>héraldiste </a:t>
            </a:r>
            <a:r>
              <a:rPr lang="fr-FR" sz="1600" dirty="0" smtClean="0"/>
              <a:t>pour le contrôle final</a:t>
            </a:r>
          </a:p>
          <a:p>
            <a:pPr>
              <a:buFont typeface="Arial"/>
              <a:buChar char="•"/>
            </a:pPr>
            <a:r>
              <a:rPr lang="fr-FR" sz="1600" dirty="0" smtClean="0"/>
              <a:t> proposer un </a:t>
            </a:r>
            <a:r>
              <a:rPr lang="fr-FR" sz="1600" b="1" dirty="0" smtClean="0"/>
              <a:t>choix définitif </a:t>
            </a:r>
            <a:r>
              <a:rPr lang="fr-FR" sz="1600" dirty="0" smtClean="0"/>
              <a:t>(avant fin janvier).</a:t>
            </a:r>
          </a:p>
          <a:p>
            <a:endParaRPr lang="fr-FR" sz="1600" dirty="0" smtClean="0"/>
          </a:p>
        </p:txBody>
      </p:sp>
      <p:sp>
        <p:nvSpPr>
          <p:cNvPr id="4" name="Espace réservé du numéro de diapositive 3"/>
          <p:cNvSpPr>
            <a:spLocks noGrp="1"/>
          </p:cNvSpPr>
          <p:nvPr>
            <p:ph type="sldNum" sz="quarter" idx="10"/>
          </p:nvPr>
        </p:nvSpPr>
        <p:spPr/>
        <p:txBody>
          <a:bodyPr/>
          <a:lstStyle/>
          <a:p>
            <a:fld id="{3CC70ECE-7B20-1F45-AB27-429B350BCE45}"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b="1" dirty="0" smtClean="0"/>
              <a:t>Message à la presse et aux personnes</a:t>
            </a:r>
            <a:r>
              <a:rPr lang="fr-FR" sz="1800" b="1" baseline="0" dirty="0" smtClean="0"/>
              <a:t> présentes :</a:t>
            </a:r>
            <a:endParaRPr lang="fr-FR" sz="1800"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sz="1800"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sz="1800" b="1" dirty="0" smtClean="0"/>
              <a:t>La présentation publique </a:t>
            </a:r>
            <a:r>
              <a:rPr lang="fr-FR" sz="1800" dirty="0" smtClean="0"/>
              <a:t>d’aujourd’hui figure déjà sur le site en format Powerpoint (.</a:t>
            </a:r>
            <a:r>
              <a:rPr lang="fr-FR" sz="1800" dirty="0" err="1" smtClean="0"/>
              <a:t>ppt</a:t>
            </a:r>
            <a:r>
              <a:rPr lang="fr-FR" sz="1800" dirty="0" smtClean="0"/>
              <a:t>) afin d’avoir accès aux commentaires des orateurs.</a:t>
            </a:r>
          </a:p>
          <a:p>
            <a:endParaRPr lang="fr-FR" sz="1800" dirty="0"/>
          </a:p>
        </p:txBody>
      </p:sp>
      <p:sp>
        <p:nvSpPr>
          <p:cNvPr id="4" name="Espace réservé du numéro de diapositive 3"/>
          <p:cNvSpPr>
            <a:spLocks noGrp="1"/>
          </p:cNvSpPr>
          <p:nvPr>
            <p:ph type="sldNum" sz="quarter" idx="10"/>
          </p:nvPr>
        </p:nvSpPr>
        <p:spPr/>
        <p:txBody>
          <a:bodyPr/>
          <a:lstStyle/>
          <a:p>
            <a:fld id="{3CC70ECE-7B20-1F45-AB27-429B350BCE45}" type="slidenum">
              <a:rPr lang="fr-FR" smtClean="0"/>
              <a:pPr/>
              <a:t>2</a:t>
            </a:fld>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CC70ECE-7B20-1F45-AB27-429B350BCE45}"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CC70ECE-7B20-1F45-AB27-429B350BCE45}"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600" dirty="0" smtClean="0"/>
              <a:t>Les nouvelles autorités seront en charge de</a:t>
            </a:r>
          </a:p>
          <a:p>
            <a:endParaRPr lang="fr-FR" sz="1600" dirty="0" smtClean="0"/>
          </a:p>
          <a:p>
            <a:pPr>
              <a:buFont typeface="Arial"/>
              <a:buChar char="•"/>
            </a:pPr>
            <a:r>
              <a:rPr lang="fr-FR" sz="1600" dirty="0" smtClean="0"/>
              <a:t> construire les organigrammes</a:t>
            </a:r>
          </a:p>
          <a:p>
            <a:pPr>
              <a:buFont typeface="Arial"/>
              <a:buChar char="•"/>
            </a:pPr>
            <a:r>
              <a:rPr lang="fr-FR" sz="1600" dirty="0" smtClean="0"/>
              <a:t> définir leurs besoins en ressources humaines</a:t>
            </a:r>
          </a:p>
          <a:p>
            <a:endParaRPr lang="fr-FR" sz="1600" dirty="0" smtClean="0"/>
          </a:p>
          <a:p>
            <a:endParaRPr lang="fr-FR" sz="1600" dirty="0"/>
          </a:p>
        </p:txBody>
      </p:sp>
      <p:sp>
        <p:nvSpPr>
          <p:cNvPr id="4" name="Espace réservé du numéro de diapositive 3"/>
          <p:cNvSpPr>
            <a:spLocks noGrp="1"/>
          </p:cNvSpPr>
          <p:nvPr>
            <p:ph type="sldNum" sz="quarter" idx="10"/>
          </p:nvPr>
        </p:nvSpPr>
        <p:spPr/>
        <p:txBody>
          <a:bodyPr/>
          <a:lstStyle/>
          <a:p>
            <a:fld id="{3CC70ECE-7B20-1F45-AB27-429B350BCE45}"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Autofit/>
          </a:bodyPr>
          <a:lstStyle/>
          <a:p>
            <a:r>
              <a:rPr lang="fr-FR" sz="1300" b="1" kern="1200" baseline="0" dirty="0" smtClean="0">
                <a:solidFill>
                  <a:schemeClr val="tx1"/>
                </a:solidFill>
                <a:latin typeface="+mn-lt"/>
                <a:ea typeface="+mn-ea"/>
                <a:cs typeface="+mn-cs"/>
              </a:rPr>
              <a:t>Rappel : principe de base validé par le comité de fusion(séance du 23.06.10)</a:t>
            </a:r>
          </a:p>
          <a:p>
            <a:r>
              <a:rPr lang="fr-FR" sz="1300" i="1" kern="1200" baseline="0" dirty="0" smtClean="0">
                <a:solidFill>
                  <a:schemeClr val="tx1"/>
                </a:solidFill>
                <a:latin typeface="+mn-lt"/>
                <a:ea typeface="+mn-ea"/>
                <a:cs typeface="+mn-cs"/>
              </a:rPr>
              <a:t>«Le processus de fusion des communes du Val-de-Ruz ne conduira à </a:t>
            </a:r>
            <a:r>
              <a:rPr lang="fr-FR" sz="1300" b="1" i="1" kern="1200" baseline="0" dirty="0" smtClean="0">
                <a:solidFill>
                  <a:schemeClr val="tx1"/>
                </a:solidFill>
                <a:latin typeface="+mn-lt"/>
                <a:ea typeface="+mn-ea"/>
                <a:cs typeface="+mn-cs"/>
              </a:rPr>
              <a:t>aucun licenciement. Les acquis en termes de salaire et de degré d’occupation de chaque employé communal seront garantis. </a:t>
            </a:r>
          </a:p>
          <a:p>
            <a:r>
              <a:rPr lang="fr-FR" sz="1300" b="1" i="1" kern="1200" baseline="0" dirty="0" smtClean="0">
                <a:solidFill>
                  <a:schemeClr val="tx1"/>
                </a:solidFill>
                <a:latin typeface="+mn-lt"/>
                <a:ea typeface="+mn-ea"/>
                <a:cs typeface="+mn-cs"/>
              </a:rPr>
              <a:t>Cependant, le maintien de chaque employé communal dans une fonction identique, en lien avec son cahier des charges actuel, ne pourra pas être assuré. </a:t>
            </a:r>
          </a:p>
          <a:p>
            <a:r>
              <a:rPr lang="fr-FR" sz="1300" i="1" kern="1200" baseline="0" dirty="0" smtClean="0">
                <a:solidFill>
                  <a:schemeClr val="tx1"/>
                </a:solidFill>
                <a:latin typeface="+mn-lt"/>
                <a:ea typeface="+mn-ea"/>
                <a:cs typeface="+mn-cs"/>
              </a:rPr>
              <a:t>Concernant les procédures liées à des mesures disciplinaires prononcées à l’encontre d’un employé, l’éventuel changement de la structure communale ne provoquera pas l’interruption des procédures en cours, intégralement reprises par la nouvelle entité ». </a:t>
            </a:r>
          </a:p>
          <a:p>
            <a:endParaRPr lang="fr-FR" sz="1300" i="1" kern="1200" baseline="0" dirty="0" smtClean="0">
              <a:solidFill>
                <a:schemeClr val="tx1"/>
              </a:solidFill>
              <a:latin typeface="+mn-lt"/>
              <a:ea typeface="+mn-ea"/>
              <a:cs typeface="+mn-cs"/>
            </a:endParaRPr>
          </a:p>
          <a:p>
            <a:r>
              <a:rPr lang="fr-FR" sz="1300" b="1" kern="1200" baseline="0" dirty="0" smtClean="0">
                <a:solidFill>
                  <a:schemeClr val="tx1"/>
                </a:solidFill>
                <a:latin typeface="+mn-lt"/>
                <a:ea typeface="+mn-ea"/>
                <a:cs typeface="+mn-cs"/>
              </a:rPr>
              <a:t>Replacement des collaborateurs</a:t>
            </a:r>
          </a:p>
          <a:p>
            <a:r>
              <a:rPr lang="fr-FR" sz="1300" kern="1200" baseline="0" dirty="0" smtClean="0">
                <a:solidFill>
                  <a:schemeClr val="tx1"/>
                </a:solidFill>
                <a:latin typeface="+mn-lt"/>
                <a:ea typeface="+mn-ea"/>
                <a:cs typeface="+mn-cs"/>
              </a:rPr>
              <a:t>Les nominations des collaborateurs à leur nouveau poste seront le fait des nouveaux conseillers communaux</a:t>
            </a:r>
          </a:p>
          <a:p>
            <a:r>
              <a:rPr lang="fr-FR" sz="1300" kern="1200" baseline="0" dirty="0" smtClean="0">
                <a:solidFill>
                  <a:schemeClr val="tx1"/>
                </a:solidFill>
                <a:latin typeface="+mn-lt"/>
                <a:ea typeface="+mn-ea"/>
                <a:cs typeface="+mn-cs"/>
              </a:rPr>
              <a:t>•Mise au concours interne de TOUS les postes de l’organigramme préalablement établis par le nouveau CC</a:t>
            </a:r>
          </a:p>
          <a:p>
            <a:r>
              <a:rPr lang="fr-FR" sz="1300" kern="1200" baseline="0" dirty="0" smtClean="0">
                <a:solidFill>
                  <a:schemeClr val="tx1"/>
                </a:solidFill>
                <a:latin typeface="+mn-lt"/>
                <a:ea typeface="+mn-ea"/>
                <a:cs typeface="+mn-cs"/>
              </a:rPr>
              <a:t>•Postulation avec lettre de motivation et dossiers complets, avec mention de trois desideratas des employés (priorité 1, priorité 2, priorité 3)</a:t>
            </a:r>
          </a:p>
          <a:p>
            <a:r>
              <a:rPr lang="fr-FR" sz="1300" kern="1200" baseline="0" dirty="0" smtClean="0">
                <a:solidFill>
                  <a:schemeClr val="tx1"/>
                </a:solidFill>
                <a:latin typeface="+mn-lt"/>
                <a:ea typeface="+mn-ea"/>
                <a:cs typeface="+mn-cs"/>
              </a:rPr>
              <a:t>•Replacement par les CC et chefs de service concernés avec l’appui éventuel d’un bureau RH externe</a:t>
            </a:r>
          </a:p>
          <a:p>
            <a:endParaRPr lang="fr-FR" sz="1300" dirty="0"/>
          </a:p>
        </p:txBody>
      </p:sp>
      <p:sp>
        <p:nvSpPr>
          <p:cNvPr id="4" name="Espace réservé du numéro de diapositive 3"/>
          <p:cNvSpPr>
            <a:spLocks noGrp="1"/>
          </p:cNvSpPr>
          <p:nvPr>
            <p:ph type="sldNum" sz="quarter" idx="10"/>
          </p:nvPr>
        </p:nvSpPr>
        <p:spPr/>
        <p:txBody>
          <a:bodyPr/>
          <a:lstStyle/>
          <a:p>
            <a:fld id="{3CC70ECE-7B20-1F45-AB27-429B350BCE45}" type="slidenum">
              <a:rPr lang="fr-FR" smtClean="0"/>
              <a:pPr/>
              <a:t>23</a:t>
            </a:fld>
            <a:endParaRPr lang="fr-F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509104" y="4343400"/>
            <a:ext cx="5840896" cy="4546600"/>
          </a:xfrm>
        </p:spPr>
        <p:txBody>
          <a:bodyPr>
            <a:noAutofit/>
          </a:bodyPr>
          <a:lstStyle/>
          <a:p>
            <a:r>
              <a:rPr lang="fr-FR" sz="1100" dirty="0" smtClean="0"/>
              <a:t>Comme ce domaine est un sujet sensible, il fait d’ailleurs plus de la moitié des budgets communaux, nous avons voulu en parler brièvement. Ceci malgré le fait </a:t>
            </a:r>
            <a:r>
              <a:rPr lang="fr-FR" sz="1100" b="1" dirty="0" smtClean="0"/>
              <a:t>qu’avec ou sans fusion</a:t>
            </a:r>
            <a:r>
              <a:rPr lang="fr-FR" sz="1100" dirty="0" smtClean="0"/>
              <a:t>, les changements vont s’effectuer.</a:t>
            </a:r>
          </a:p>
          <a:p>
            <a:endParaRPr lang="fr-FR" sz="11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sz="1100" b="1" kern="1200" baseline="0" dirty="0" smtClean="0">
                <a:solidFill>
                  <a:schemeClr val="tx1"/>
                </a:solidFill>
                <a:latin typeface="+mn-lt"/>
                <a:ea typeface="+mn-ea"/>
                <a:cs typeface="+mn-cs"/>
              </a:rPr>
              <a:t>Harmos et régionalisation en cours de réflexion pour mise en œuvre </a:t>
            </a:r>
            <a:r>
              <a:rPr lang="fr-FR" sz="1100" kern="1200" baseline="0" dirty="0" smtClean="0">
                <a:solidFill>
                  <a:schemeClr val="tx1"/>
                </a:solidFill>
                <a:latin typeface="+mn-lt"/>
                <a:ea typeface="+mn-ea"/>
                <a:cs typeface="+mn-cs"/>
              </a:rPr>
              <a:t>(commission </a:t>
            </a:r>
            <a:r>
              <a:rPr lang="fr-FR" sz="1100" kern="1200" baseline="0" dirty="0" err="1" smtClean="0">
                <a:solidFill>
                  <a:schemeClr val="tx1"/>
                </a:solidFill>
                <a:latin typeface="+mn-lt"/>
                <a:ea typeface="+mn-ea"/>
                <a:cs typeface="+mn-cs"/>
              </a:rPr>
              <a:t>HarmosVDR</a:t>
            </a:r>
            <a:r>
              <a:rPr lang="fr-FR" sz="1100" kern="1200" baseline="0" dirty="0" smtClean="0">
                <a:solidFill>
                  <a:schemeClr val="tx1"/>
                </a:solidFill>
                <a:latin typeface="+mn-lt"/>
                <a:ea typeface="+mn-ea"/>
                <a:cs typeface="+mn-cs"/>
              </a:rPr>
              <a:t>)</a:t>
            </a:r>
            <a:endParaRPr lang="fr-FR" sz="1100" dirty="0" smtClean="0"/>
          </a:p>
          <a:p>
            <a:pPr marR="0" indent="-140400" algn="l" defTabSz="457200" rtl="0" eaLnBrk="1" fontAlgn="auto" latinLnBrk="0" hangingPunct="1">
              <a:lnSpc>
                <a:spcPct val="100000"/>
              </a:lnSpc>
              <a:spcBef>
                <a:spcPts val="0"/>
              </a:spcBef>
              <a:spcAft>
                <a:spcPts val="0"/>
              </a:spcAft>
              <a:buClrTx/>
              <a:buSzTx/>
              <a:buFont typeface="Arial"/>
              <a:buChar char="•"/>
              <a:tabLst/>
              <a:defRPr/>
            </a:pPr>
            <a:r>
              <a:rPr lang="fr-FR" sz="1000" b="0" kern="1200" baseline="0" dirty="0" smtClean="0">
                <a:solidFill>
                  <a:schemeClr val="tx1"/>
                </a:solidFill>
                <a:latin typeface="+mn-lt"/>
                <a:ea typeface="+mn-ea"/>
                <a:cs typeface="+mn-cs"/>
              </a:rPr>
              <a:t>La nomination d’un directeur des écoles (chef de service) au sein du dicastère Enseignement et formation</a:t>
            </a:r>
          </a:p>
          <a:p>
            <a:pPr marR="0" indent="-140400" algn="l" defTabSz="457200" rtl="0" eaLnBrk="1" fontAlgn="auto" latinLnBrk="0" hangingPunct="1">
              <a:lnSpc>
                <a:spcPct val="100000"/>
              </a:lnSpc>
              <a:spcBef>
                <a:spcPts val="0"/>
              </a:spcBef>
              <a:spcAft>
                <a:spcPts val="0"/>
              </a:spcAft>
              <a:buClrTx/>
              <a:buSzTx/>
              <a:buFont typeface="Arial"/>
              <a:buChar char="•"/>
              <a:tabLst/>
              <a:defRPr/>
            </a:pPr>
            <a:r>
              <a:rPr lang="fr-FR" sz="1000" kern="1200" baseline="0" dirty="0" smtClean="0">
                <a:solidFill>
                  <a:schemeClr val="tx1"/>
                </a:solidFill>
                <a:latin typeface="+mn-lt"/>
                <a:ea typeface="+mn-ea"/>
                <a:cs typeface="+mn-cs"/>
              </a:rPr>
              <a:t>1 direction centralisée et </a:t>
            </a:r>
            <a:r>
              <a:rPr lang="fr-FR" sz="1000" b="1" kern="1200" baseline="0" dirty="0" smtClean="0">
                <a:solidFill>
                  <a:schemeClr val="tx1"/>
                </a:solidFill>
                <a:latin typeface="+mn-lt"/>
                <a:ea typeface="+mn-ea"/>
                <a:cs typeface="+mn-cs"/>
              </a:rPr>
              <a:t>3 sous-directions, une par cycle, est envisagée</a:t>
            </a:r>
          </a:p>
          <a:p>
            <a:pPr marR="0" indent="-140400" algn="l" defTabSz="457200" rtl="0" eaLnBrk="1" fontAlgn="auto" latinLnBrk="0" hangingPunct="1">
              <a:lnSpc>
                <a:spcPct val="100000"/>
              </a:lnSpc>
              <a:spcBef>
                <a:spcPts val="0"/>
              </a:spcBef>
              <a:spcAft>
                <a:spcPts val="0"/>
              </a:spcAft>
              <a:buClrTx/>
              <a:buSzTx/>
              <a:buFont typeface="Arial"/>
              <a:buChar char="•"/>
              <a:tabLst/>
              <a:defRPr/>
            </a:pPr>
            <a:r>
              <a:rPr lang="fr-FR" sz="1000" b="0" kern="1200" baseline="0" dirty="0" smtClean="0">
                <a:solidFill>
                  <a:schemeClr val="tx1"/>
                </a:solidFill>
                <a:latin typeface="+mn-lt"/>
                <a:ea typeface="+mn-ea"/>
                <a:cs typeface="+mn-cs"/>
              </a:rPr>
              <a:t>1 CES pour la nouvelle commune, avec relais dans les villages, soit 1 groupe villageois par collège, avec un représentant qui siège au CES. </a:t>
            </a:r>
          </a:p>
          <a:p>
            <a:pPr marR="0" indent="-140400" algn="l" defTabSz="457200" rtl="0" eaLnBrk="1" fontAlgn="auto" latinLnBrk="0" hangingPunct="1">
              <a:lnSpc>
                <a:spcPct val="100000"/>
              </a:lnSpc>
              <a:spcBef>
                <a:spcPts val="0"/>
              </a:spcBef>
              <a:spcAft>
                <a:spcPts val="0"/>
              </a:spcAft>
              <a:buClrTx/>
              <a:buSzTx/>
              <a:buFont typeface="Arial"/>
              <a:buChar char="•"/>
              <a:tabLst/>
              <a:defRPr/>
            </a:pPr>
            <a:r>
              <a:rPr lang="fr-FR" sz="1000" kern="1200" baseline="0" dirty="0" smtClean="0">
                <a:solidFill>
                  <a:schemeClr val="tx1"/>
                </a:solidFill>
                <a:latin typeface="+mn-lt"/>
                <a:ea typeface="+mn-ea"/>
                <a:cs typeface="+mn-cs"/>
              </a:rPr>
              <a:t>Le rôle du groupe villageois est de maintenir les activités locales au niveau de l’école.</a:t>
            </a:r>
          </a:p>
          <a:p>
            <a:pPr>
              <a:buFont typeface="Arial"/>
              <a:buChar char="•"/>
            </a:pPr>
            <a:endParaRPr lang="fr-FR" sz="1100" kern="1200" baseline="0" dirty="0" smtClean="0">
              <a:solidFill>
                <a:schemeClr val="tx1"/>
              </a:solidFill>
              <a:latin typeface="+mn-lt"/>
              <a:ea typeface="+mn-ea"/>
              <a:cs typeface="+mn-cs"/>
            </a:endParaRPr>
          </a:p>
          <a:p>
            <a:r>
              <a:rPr lang="fr-FR" sz="1100" b="1" kern="1200" baseline="0" dirty="0" smtClean="0">
                <a:solidFill>
                  <a:schemeClr val="tx1"/>
                </a:solidFill>
                <a:latin typeface="+mn-lt"/>
                <a:ea typeface="+mn-ea"/>
                <a:cs typeface="+mn-cs"/>
              </a:rPr>
              <a:t>Degrés 1-4 (1</a:t>
            </a:r>
            <a:r>
              <a:rPr lang="fr-FR" sz="1100" b="1" kern="1200" baseline="30000" dirty="0" smtClean="0">
                <a:solidFill>
                  <a:schemeClr val="tx1"/>
                </a:solidFill>
                <a:latin typeface="+mn-lt"/>
                <a:ea typeface="+mn-ea"/>
                <a:cs typeface="+mn-cs"/>
              </a:rPr>
              <a:t>ère</a:t>
            </a:r>
            <a:r>
              <a:rPr lang="fr-FR" sz="1100" b="1" kern="1200" baseline="0" dirty="0" smtClean="0">
                <a:solidFill>
                  <a:schemeClr val="tx1"/>
                </a:solidFill>
                <a:latin typeface="+mn-lt"/>
                <a:ea typeface="+mn-ea"/>
                <a:cs typeface="+mn-cs"/>
              </a:rPr>
              <a:t> et 2</a:t>
            </a:r>
            <a:r>
              <a:rPr lang="fr-FR" sz="1100" b="1" kern="1200" baseline="30000" dirty="0" smtClean="0">
                <a:solidFill>
                  <a:schemeClr val="tx1"/>
                </a:solidFill>
                <a:latin typeface="+mn-lt"/>
                <a:ea typeface="+mn-ea"/>
                <a:cs typeface="+mn-cs"/>
              </a:rPr>
              <a:t>ème</a:t>
            </a:r>
            <a:r>
              <a:rPr lang="fr-FR" sz="1100" b="1" kern="1200" baseline="0" dirty="0" smtClean="0">
                <a:solidFill>
                  <a:schemeClr val="tx1"/>
                </a:solidFill>
                <a:latin typeface="+mn-lt"/>
                <a:ea typeface="+mn-ea"/>
                <a:cs typeface="+mn-cs"/>
              </a:rPr>
              <a:t> enfantine, 1</a:t>
            </a:r>
            <a:r>
              <a:rPr lang="fr-FR" sz="1100" b="1" kern="1200" baseline="30000" dirty="0" smtClean="0">
                <a:solidFill>
                  <a:schemeClr val="tx1"/>
                </a:solidFill>
                <a:latin typeface="+mn-lt"/>
                <a:ea typeface="+mn-ea"/>
                <a:cs typeface="+mn-cs"/>
              </a:rPr>
              <a:t>ère</a:t>
            </a:r>
            <a:r>
              <a:rPr lang="fr-FR" sz="1100" b="1" kern="1200" baseline="0" dirty="0" smtClean="0">
                <a:solidFill>
                  <a:schemeClr val="tx1"/>
                </a:solidFill>
                <a:latin typeface="+mn-lt"/>
                <a:ea typeface="+mn-ea"/>
                <a:cs typeface="+mn-cs"/>
              </a:rPr>
              <a:t> et 2</a:t>
            </a:r>
            <a:r>
              <a:rPr lang="fr-FR" sz="1100" b="1" kern="1200" baseline="30000" dirty="0" smtClean="0">
                <a:solidFill>
                  <a:schemeClr val="tx1"/>
                </a:solidFill>
                <a:latin typeface="+mn-lt"/>
                <a:ea typeface="+mn-ea"/>
                <a:cs typeface="+mn-cs"/>
              </a:rPr>
              <a:t>ème</a:t>
            </a:r>
            <a:r>
              <a:rPr lang="fr-FR" sz="1100" b="1" kern="1200" baseline="0" dirty="0" smtClean="0">
                <a:solidFill>
                  <a:schemeClr val="tx1"/>
                </a:solidFill>
                <a:latin typeface="+mn-lt"/>
                <a:ea typeface="+mn-ea"/>
                <a:cs typeface="+mn-cs"/>
              </a:rPr>
              <a:t> primaire)</a:t>
            </a:r>
          </a:p>
          <a:p>
            <a:pPr indent="-228600">
              <a:buFont typeface="Arial"/>
              <a:buChar char="•"/>
            </a:pPr>
            <a:r>
              <a:rPr lang="fr-FR" sz="1000" kern="1200" baseline="0" dirty="0" smtClean="0">
                <a:solidFill>
                  <a:schemeClr val="tx1"/>
                </a:solidFill>
                <a:latin typeface="+mn-lt"/>
                <a:ea typeface="+mn-ea"/>
                <a:cs typeface="+mn-cs"/>
              </a:rPr>
              <a:t>Maintenir les écoles dans les villages.</a:t>
            </a:r>
          </a:p>
          <a:p>
            <a:pPr indent="-228600">
              <a:buFont typeface="Arial"/>
              <a:buChar char="•"/>
            </a:pPr>
            <a:r>
              <a:rPr lang="fr-FR" sz="1000" kern="1200" baseline="0" dirty="0" smtClean="0">
                <a:solidFill>
                  <a:schemeClr val="tx1"/>
                </a:solidFill>
                <a:latin typeface="+mn-lt"/>
                <a:ea typeface="+mn-ea"/>
                <a:cs typeface="+mn-cs"/>
              </a:rPr>
              <a:t>Garder une école de proximité tout en optimisant la répartition des élèves en fonction des effectifs et de la répartition géographique</a:t>
            </a:r>
          </a:p>
          <a:p>
            <a:endParaRPr lang="fr-FR" sz="1100" kern="1200" baseline="0" dirty="0" smtClean="0">
              <a:solidFill>
                <a:schemeClr val="tx1"/>
              </a:solidFill>
              <a:latin typeface="+mn-lt"/>
              <a:ea typeface="+mn-ea"/>
              <a:cs typeface="+mn-cs"/>
            </a:endParaRPr>
          </a:p>
          <a:p>
            <a:r>
              <a:rPr lang="fr-FR" sz="1100" b="1" kern="1200" baseline="0" dirty="0" smtClean="0">
                <a:solidFill>
                  <a:schemeClr val="tx1"/>
                </a:solidFill>
                <a:latin typeface="+mn-lt"/>
                <a:ea typeface="+mn-ea"/>
                <a:cs typeface="+mn-cs"/>
              </a:rPr>
              <a:t>Degrés 5-6 (3</a:t>
            </a:r>
            <a:r>
              <a:rPr lang="fr-FR" sz="1100" b="1" kern="1200" baseline="30000" dirty="0" smtClean="0">
                <a:solidFill>
                  <a:schemeClr val="tx1"/>
                </a:solidFill>
                <a:latin typeface="+mn-lt"/>
                <a:ea typeface="+mn-ea"/>
                <a:cs typeface="+mn-cs"/>
              </a:rPr>
              <a:t>ème</a:t>
            </a:r>
            <a:r>
              <a:rPr lang="fr-FR" sz="1100" b="1" kern="1200" baseline="0" dirty="0" smtClean="0">
                <a:solidFill>
                  <a:schemeClr val="tx1"/>
                </a:solidFill>
                <a:latin typeface="+mn-lt"/>
                <a:ea typeface="+mn-ea"/>
                <a:cs typeface="+mn-cs"/>
              </a:rPr>
              <a:t> et 4</a:t>
            </a:r>
            <a:r>
              <a:rPr lang="fr-FR" sz="1100" b="1" kern="1200" baseline="30000" dirty="0" smtClean="0">
                <a:solidFill>
                  <a:schemeClr val="tx1"/>
                </a:solidFill>
                <a:latin typeface="+mn-lt"/>
                <a:ea typeface="+mn-ea"/>
                <a:cs typeface="+mn-cs"/>
              </a:rPr>
              <a:t>ème</a:t>
            </a:r>
            <a:r>
              <a:rPr lang="fr-FR" sz="1100" b="1" kern="1200" baseline="0" dirty="0" smtClean="0">
                <a:solidFill>
                  <a:schemeClr val="tx1"/>
                </a:solidFill>
                <a:latin typeface="+mn-lt"/>
                <a:ea typeface="+mn-ea"/>
                <a:cs typeface="+mn-cs"/>
              </a:rPr>
              <a:t> primaire)</a:t>
            </a:r>
          </a:p>
          <a:p>
            <a:r>
              <a:rPr lang="fr-FR" sz="1000" kern="1200" baseline="0" dirty="0" smtClean="0">
                <a:solidFill>
                  <a:schemeClr val="tx1"/>
                </a:solidFill>
                <a:latin typeface="+mn-lt"/>
                <a:ea typeface="+mn-ea"/>
                <a:cs typeface="+mn-cs"/>
              </a:rPr>
              <a:t>Garder une école de proximité : idem degré 1-4</a:t>
            </a:r>
          </a:p>
          <a:p>
            <a:r>
              <a:rPr lang="fr-FR" sz="1100" kern="1200" baseline="0" dirty="0" smtClean="0">
                <a:solidFill>
                  <a:schemeClr val="tx1"/>
                </a:solidFill>
                <a:latin typeface="+mn-lt"/>
                <a:ea typeface="+mn-ea"/>
                <a:cs typeface="+mn-cs"/>
              </a:rPr>
              <a:t> </a:t>
            </a:r>
          </a:p>
          <a:p>
            <a:r>
              <a:rPr lang="fr-FR" sz="1100" b="1" kern="1200" baseline="0" dirty="0" smtClean="0">
                <a:solidFill>
                  <a:schemeClr val="tx1"/>
                </a:solidFill>
                <a:latin typeface="+mn-lt"/>
                <a:ea typeface="+mn-ea"/>
                <a:cs typeface="+mn-cs"/>
              </a:rPr>
              <a:t>Degrés 7-8 (5</a:t>
            </a:r>
            <a:r>
              <a:rPr lang="fr-FR" sz="1100" b="1" kern="1200" baseline="30000" dirty="0" smtClean="0">
                <a:solidFill>
                  <a:schemeClr val="tx1"/>
                </a:solidFill>
                <a:latin typeface="+mn-lt"/>
                <a:ea typeface="+mn-ea"/>
                <a:cs typeface="+mn-cs"/>
              </a:rPr>
              <a:t>ème</a:t>
            </a:r>
            <a:r>
              <a:rPr lang="fr-FR" sz="1100" b="1" kern="1200" baseline="0" dirty="0" smtClean="0">
                <a:solidFill>
                  <a:schemeClr val="tx1"/>
                </a:solidFill>
                <a:latin typeface="+mn-lt"/>
                <a:ea typeface="+mn-ea"/>
                <a:cs typeface="+mn-cs"/>
              </a:rPr>
              <a:t> et 6</a:t>
            </a:r>
            <a:r>
              <a:rPr lang="fr-FR" sz="1100" b="1" kern="1200" baseline="30000" dirty="0" smtClean="0">
                <a:solidFill>
                  <a:schemeClr val="tx1"/>
                </a:solidFill>
                <a:latin typeface="+mn-lt"/>
                <a:ea typeface="+mn-ea"/>
                <a:cs typeface="+mn-cs"/>
              </a:rPr>
              <a:t>ème</a:t>
            </a:r>
            <a:r>
              <a:rPr lang="fr-FR" sz="1100" b="1" kern="1200" baseline="0" dirty="0" smtClean="0">
                <a:solidFill>
                  <a:schemeClr val="tx1"/>
                </a:solidFill>
                <a:latin typeface="+mn-lt"/>
                <a:ea typeface="+mn-ea"/>
                <a:cs typeface="+mn-cs"/>
              </a:rPr>
              <a:t> primaire)</a:t>
            </a:r>
          </a:p>
          <a:p>
            <a:r>
              <a:rPr lang="fr-FR" sz="1000" kern="1200" baseline="0" dirty="0" smtClean="0">
                <a:solidFill>
                  <a:schemeClr val="tx1"/>
                </a:solidFill>
                <a:latin typeface="+mn-lt"/>
                <a:ea typeface="+mn-ea"/>
                <a:cs typeface="+mn-cs"/>
              </a:rPr>
              <a:t>Selon analyse de l’efficience et des coûts, mobilité des enseignants ou mobilité des élèves</a:t>
            </a:r>
          </a:p>
          <a:p>
            <a:endParaRPr lang="fr-FR" sz="1100" kern="1200" baseline="0" dirty="0" smtClean="0">
              <a:solidFill>
                <a:schemeClr val="tx1"/>
              </a:solidFill>
              <a:latin typeface="+mn-lt"/>
              <a:ea typeface="+mn-ea"/>
              <a:cs typeface="+mn-cs"/>
            </a:endParaRPr>
          </a:p>
          <a:p>
            <a:r>
              <a:rPr lang="fr-FR" sz="1100" b="1" kern="1200" baseline="0" dirty="0" smtClean="0">
                <a:solidFill>
                  <a:schemeClr val="tx1"/>
                </a:solidFill>
                <a:latin typeface="+mn-lt"/>
                <a:ea typeface="+mn-ea"/>
                <a:cs typeface="+mn-cs"/>
              </a:rPr>
              <a:t>Degrés 9-11 (1</a:t>
            </a:r>
            <a:r>
              <a:rPr lang="fr-FR" sz="1100" b="1" kern="1200" baseline="30000" dirty="0" smtClean="0">
                <a:solidFill>
                  <a:schemeClr val="tx1"/>
                </a:solidFill>
                <a:latin typeface="+mn-lt"/>
                <a:ea typeface="+mn-ea"/>
                <a:cs typeface="+mn-cs"/>
              </a:rPr>
              <a:t>ère</a:t>
            </a:r>
            <a:r>
              <a:rPr lang="fr-FR" sz="1100" b="1" kern="1200" baseline="0" dirty="0" smtClean="0">
                <a:solidFill>
                  <a:schemeClr val="tx1"/>
                </a:solidFill>
                <a:latin typeface="+mn-lt"/>
                <a:ea typeface="+mn-ea"/>
                <a:cs typeface="+mn-cs"/>
              </a:rPr>
              <a:t> à 3</a:t>
            </a:r>
            <a:r>
              <a:rPr lang="fr-FR" sz="1100" b="1" kern="1200" baseline="30000" dirty="0" smtClean="0">
                <a:solidFill>
                  <a:schemeClr val="tx1"/>
                </a:solidFill>
                <a:latin typeface="+mn-lt"/>
                <a:ea typeface="+mn-ea"/>
                <a:cs typeface="+mn-cs"/>
              </a:rPr>
              <a:t>ème</a:t>
            </a:r>
            <a:r>
              <a:rPr lang="fr-FR" sz="1100" b="1" kern="1200" baseline="0" dirty="0" smtClean="0">
                <a:solidFill>
                  <a:schemeClr val="tx1"/>
                </a:solidFill>
                <a:latin typeface="+mn-lt"/>
                <a:ea typeface="+mn-ea"/>
                <a:cs typeface="+mn-cs"/>
              </a:rPr>
              <a:t> secondaire)</a:t>
            </a:r>
          </a:p>
          <a:p>
            <a:r>
              <a:rPr lang="fr-FR" sz="1000" kern="1200" baseline="0" dirty="0" smtClean="0">
                <a:solidFill>
                  <a:schemeClr val="tx1"/>
                </a:solidFill>
                <a:latin typeface="+mn-lt"/>
                <a:ea typeface="+mn-ea"/>
                <a:cs typeface="+mn-cs"/>
              </a:rPr>
              <a:t>La commune unique décidera si les conditions sont réunies pour que les élèves des villages de Valangin, Montmollin, La Côtière, </a:t>
            </a:r>
            <a:r>
              <a:rPr lang="fr-FR" sz="1000" kern="1200" baseline="0" dirty="0" err="1" smtClean="0">
                <a:solidFill>
                  <a:schemeClr val="tx1"/>
                </a:solidFill>
                <a:latin typeface="+mn-lt"/>
                <a:ea typeface="+mn-ea"/>
                <a:cs typeface="+mn-cs"/>
              </a:rPr>
              <a:t>Engollon</a:t>
            </a:r>
            <a:r>
              <a:rPr lang="fr-FR" sz="1000" kern="1200" baseline="0" dirty="0" smtClean="0">
                <a:solidFill>
                  <a:schemeClr val="tx1"/>
                </a:solidFill>
                <a:latin typeface="+mn-lt"/>
                <a:ea typeface="+mn-ea"/>
                <a:cs typeface="+mn-cs"/>
              </a:rPr>
              <a:t> et Savagnier puissent rejoindre le cercle scolaire du Val-de-Ruz ou poursuivre leur scolarité dans un autre cercle scolaire.</a:t>
            </a:r>
          </a:p>
          <a:p>
            <a:endParaRPr lang="fr-FR" sz="1100" kern="1200" baseline="0" dirty="0" smtClean="0">
              <a:solidFill>
                <a:schemeClr val="tx1"/>
              </a:solidFill>
              <a:latin typeface="+mn-lt"/>
              <a:ea typeface="+mn-ea"/>
              <a:cs typeface="+mn-cs"/>
            </a:endParaRPr>
          </a:p>
          <a:p>
            <a:endParaRPr lang="fr-FR" sz="1100"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CC70ECE-7B20-1F45-AB27-429B350BCE45}"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vert="horz">
            <a:normAutofit/>
          </a:bodyPr>
          <a:lstStyle/>
          <a:p>
            <a:r>
              <a:rPr lang="fr-FR" sz="1400" dirty="0" smtClean="0"/>
              <a:t>De tous les projets de fusion, le nôtre, est à nos yeux unique.</a:t>
            </a:r>
          </a:p>
          <a:p>
            <a:endParaRPr lang="fr-FR" sz="1400" dirty="0" smtClean="0"/>
          </a:p>
          <a:p>
            <a:r>
              <a:rPr lang="fr-FR" sz="1400" dirty="0" smtClean="0"/>
              <a:t>Métaphore :</a:t>
            </a:r>
          </a:p>
          <a:p>
            <a:endParaRPr lang="fr-FR" sz="1400" dirty="0" smtClean="0"/>
          </a:p>
          <a:p>
            <a:r>
              <a:rPr lang="fr-FR" sz="1400" b="1" dirty="0" smtClean="0"/>
              <a:t>Transfert </a:t>
            </a:r>
            <a:r>
              <a:rPr lang="fr-FR" sz="1400" dirty="0" smtClean="0"/>
              <a:t>des </a:t>
            </a:r>
          </a:p>
          <a:p>
            <a:pPr>
              <a:buFont typeface="Arial"/>
              <a:buChar char="•"/>
            </a:pPr>
            <a:r>
              <a:rPr lang="fr-FR" sz="1400" dirty="0" smtClean="0"/>
              <a:t> Services</a:t>
            </a:r>
          </a:p>
          <a:p>
            <a:pPr>
              <a:buFont typeface="Arial"/>
              <a:buChar char="•"/>
            </a:pPr>
            <a:r>
              <a:rPr lang="fr-FR" sz="1400" dirty="0" smtClean="0"/>
              <a:t> Locaux</a:t>
            </a:r>
          </a:p>
          <a:p>
            <a:pPr>
              <a:buFont typeface="Arial"/>
              <a:buChar char="•"/>
            </a:pPr>
            <a:r>
              <a:rPr lang="fr-FR" sz="1400" dirty="0" smtClean="0"/>
              <a:t> Personnel</a:t>
            </a:r>
          </a:p>
          <a:p>
            <a:pPr>
              <a:buFont typeface="Arial"/>
              <a:buChar char="•"/>
            </a:pPr>
            <a:r>
              <a:rPr lang="fr-FR" sz="1400" dirty="0" smtClean="0"/>
              <a:t> Place de travail </a:t>
            </a:r>
          </a:p>
          <a:p>
            <a:pPr>
              <a:buFont typeface="Arial"/>
              <a:buChar char="•"/>
            </a:pPr>
            <a:r>
              <a:rPr lang="fr-FR" sz="1400" dirty="0" smtClean="0"/>
              <a:t> Outils</a:t>
            </a:r>
          </a:p>
          <a:p>
            <a:pPr>
              <a:buFont typeface="Arial"/>
              <a:buChar char="•"/>
            </a:pPr>
            <a:r>
              <a:rPr lang="fr-FR" sz="1400" dirty="0" smtClean="0"/>
              <a:t> Equipements</a:t>
            </a:r>
          </a:p>
          <a:p>
            <a:pPr>
              <a:buFont typeface="Arial"/>
              <a:buChar char="•"/>
            </a:pPr>
            <a:r>
              <a:rPr lang="fr-FR" sz="1400" dirty="0" smtClean="0"/>
              <a:t> Informatique</a:t>
            </a:r>
          </a:p>
          <a:p>
            <a:pPr>
              <a:buFont typeface="Arial"/>
              <a:buChar char="•"/>
            </a:pPr>
            <a:r>
              <a:rPr lang="fr-FR" sz="1400" dirty="0" smtClean="0"/>
              <a:t> </a:t>
            </a:r>
            <a:r>
              <a:rPr lang="fr-FR" sz="1400" dirty="0" err="1" smtClean="0"/>
              <a:t>Etc</a:t>
            </a:r>
            <a:r>
              <a:rPr lang="fr-FR" sz="1400" dirty="0" smtClean="0"/>
              <a:t>…</a:t>
            </a:r>
          </a:p>
          <a:p>
            <a:pPr>
              <a:buFont typeface="Arial"/>
              <a:buChar char="•"/>
            </a:pPr>
            <a:endParaRPr lang="fr-FR" sz="1400" dirty="0" smtClean="0"/>
          </a:p>
          <a:p>
            <a:r>
              <a:rPr lang="fr-FR" sz="1400" dirty="0" smtClean="0"/>
              <a:t>Et cela sans interruptions des prestations aux administrés</a:t>
            </a:r>
            <a:endParaRPr lang="fr-FR" sz="1400" dirty="0"/>
          </a:p>
        </p:txBody>
      </p:sp>
      <p:sp>
        <p:nvSpPr>
          <p:cNvPr id="4" name="Espace réservé du numéro de diapositive 3"/>
          <p:cNvSpPr>
            <a:spLocks noGrp="1"/>
          </p:cNvSpPr>
          <p:nvPr>
            <p:ph type="sldNum" sz="quarter" idx="10"/>
          </p:nvPr>
        </p:nvSpPr>
        <p:spPr/>
        <p:txBody>
          <a:bodyPr/>
          <a:lstStyle/>
          <a:p>
            <a:fld id="{3CC70ECE-7B20-1F45-AB27-429B350BCE45}" type="slidenum">
              <a:rPr lang="fr-FR" smtClean="0"/>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CC70ECE-7B20-1F45-AB27-429B350BCE45}" type="slidenum">
              <a:rPr lang="fr-FR" smtClean="0"/>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1" dirty="0" smtClean="0"/>
              <a:t>Page Documents : </a:t>
            </a:r>
            <a:r>
              <a:rPr lang="fr-FR" sz="1600" dirty="0" smtClean="0"/>
              <a:t>nous jouons la transparence – tous nos documents de synthèse et d’analyse y figurent</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600"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sz="1600" b="1" dirty="0" smtClean="0"/>
              <a:t>Questions posées </a:t>
            </a:r>
            <a:r>
              <a:rPr lang="fr-FR" sz="1600" dirty="0" smtClean="0"/>
              <a:t>:  Peu de questions ont été posées</a:t>
            </a:r>
            <a:r>
              <a:rPr lang="fr-FR" sz="1600" baseline="0" dirty="0" smtClean="0"/>
              <a:t> mais elles sont synthétisées dans la </a:t>
            </a:r>
            <a:r>
              <a:rPr lang="fr-FR" sz="1600" b="1" baseline="0" dirty="0" smtClean="0"/>
              <a:t>page Débat</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600"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sz="1600" b="1" dirty="0" smtClean="0"/>
              <a:t>Concours : </a:t>
            </a:r>
            <a:r>
              <a:rPr lang="fr-FR" sz="1600" dirty="0" smtClean="0"/>
              <a:t>chiffres déjà donnés</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600" dirty="0" smtClean="0"/>
          </a:p>
          <a:p>
            <a:pPr>
              <a:defRPr/>
            </a:pPr>
            <a:r>
              <a:rPr lang="fr-FR" sz="1600" b="1" dirty="0" smtClean="0"/>
              <a:t>Armoiries </a:t>
            </a:r>
            <a:r>
              <a:rPr lang="fr-FR" sz="1600" dirty="0" smtClean="0"/>
              <a:t>: chiffres déjà donnés</a:t>
            </a:r>
          </a:p>
          <a:p>
            <a:pPr>
              <a:defRPr/>
            </a:pPr>
            <a:endParaRPr lang="fr-FR" sz="1600" dirty="0" smtClean="0"/>
          </a:p>
          <a:p>
            <a:pPr>
              <a:defRPr/>
            </a:pPr>
            <a:r>
              <a:rPr lang="fr-FR" sz="1600" b="1" dirty="0" smtClean="0"/>
              <a:t>Merci </a:t>
            </a:r>
            <a:r>
              <a:rPr lang="fr-FR" sz="1600" dirty="0" smtClean="0"/>
              <a:t>encore…</a:t>
            </a:r>
          </a:p>
          <a:p>
            <a:pPr>
              <a:defRPr/>
            </a:pPr>
            <a:endParaRPr lang="fr-FR" sz="1600" dirty="0" smtClean="0"/>
          </a:p>
          <a:p>
            <a:pPr>
              <a:defRPr/>
            </a:pPr>
            <a:endParaRPr lang="fr-FR" sz="16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sz="16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sz="16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sz="16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sz="1600" dirty="0" smtClean="0"/>
          </a:p>
        </p:txBody>
      </p:sp>
      <p:sp>
        <p:nvSpPr>
          <p:cNvPr id="4" name="Espace réservé du numéro de diapositive 3"/>
          <p:cNvSpPr>
            <a:spLocks noGrp="1"/>
          </p:cNvSpPr>
          <p:nvPr>
            <p:ph type="sldNum" sz="quarter" idx="10"/>
          </p:nvPr>
        </p:nvSpPr>
        <p:spPr/>
        <p:txBody>
          <a:bodyPr/>
          <a:lstStyle/>
          <a:p>
            <a:fld id="{3CC70ECE-7B20-1F45-AB27-429B350BCE45}" type="slidenum">
              <a:rPr lang="fr-FR" smtClean="0"/>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CC70ECE-7B20-1F45-AB27-429B350BCE45}" type="slidenum">
              <a:rPr lang="fr-FR" smtClean="0"/>
              <a:pPr/>
              <a:t>28</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sz="1200" b="1" kern="1200" baseline="0" dirty="0" smtClean="0">
                <a:solidFill>
                  <a:schemeClr val="tx1"/>
                </a:solidFill>
                <a:latin typeface="+mn-lt"/>
                <a:ea typeface="+mn-ea"/>
                <a:cs typeface="+mn-cs"/>
              </a:rPr>
              <a:t>Elle est divisée en trois parties.</a:t>
            </a:r>
          </a:p>
          <a:p>
            <a:endParaRPr lang="fr-FR" sz="1200"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La première concerne la dimension sociétale d'une fusion: on ne</a:t>
            </a:r>
          </a:p>
          <a:p>
            <a:r>
              <a:rPr lang="fr-FR" sz="1200" kern="1200" baseline="0" dirty="0" smtClean="0">
                <a:solidFill>
                  <a:schemeClr val="tx1"/>
                </a:solidFill>
                <a:latin typeface="+mn-lt"/>
                <a:ea typeface="+mn-ea"/>
                <a:cs typeface="+mn-cs"/>
              </a:rPr>
              <a:t>fusionne pas pour résoudre des problèmes financiers, baisser l'impôt, faire des</a:t>
            </a:r>
          </a:p>
          <a:p>
            <a:r>
              <a:rPr lang="fr-FR" sz="1200" kern="1200" baseline="0" dirty="0" smtClean="0">
                <a:solidFill>
                  <a:schemeClr val="tx1"/>
                </a:solidFill>
                <a:latin typeface="+mn-lt"/>
                <a:ea typeface="+mn-ea"/>
                <a:cs typeface="+mn-cs"/>
              </a:rPr>
              <a:t>investissements autrement insupportable. Il faut d'abord un projet de société, même modeste.</a:t>
            </a:r>
          </a:p>
          <a:p>
            <a:endParaRPr lang="fr-FR" sz="1200" kern="1200" baseline="0" dirty="0" smtClean="0">
              <a:solidFill>
                <a:schemeClr val="tx1"/>
              </a:solidFill>
              <a:latin typeface="+mn-lt"/>
              <a:ea typeface="+mn-ea"/>
              <a:cs typeface="+mn-cs"/>
            </a:endParaRPr>
          </a:p>
          <a:p>
            <a:r>
              <a:rPr lang="fr-FR" sz="1200" b="1" kern="1200" baseline="0" dirty="0" smtClean="0">
                <a:solidFill>
                  <a:schemeClr val="tx1"/>
                </a:solidFill>
                <a:latin typeface="+mn-lt"/>
                <a:ea typeface="+mn-ea"/>
                <a:cs typeface="+mn-cs"/>
              </a:rPr>
              <a:t>Nous l’avons !</a:t>
            </a:r>
          </a:p>
          <a:p>
            <a:endParaRPr lang="fr-FR" sz="1200"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La deuxième partie, plus technique, s'adresse aux questions touchant la gestion des finances</a:t>
            </a:r>
          </a:p>
          <a:p>
            <a:r>
              <a:rPr lang="fr-FR" sz="1200" kern="1200" baseline="0" dirty="0" smtClean="0">
                <a:solidFill>
                  <a:schemeClr val="tx1"/>
                </a:solidFill>
                <a:latin typeface="+mn-lt"/>
                <a:ea typeface="+mn-ea"/>
                <a:cs typeface="+mn-cs"/>
              </a:rPr>
              <a:t>communales, avant et en vue d'une fusion: comment établir l'état de lieux et des bases de</a:t>
            </a:r>
          </a:p>
          <a:p>
            <a:r>
              <a:rPr lang="fr-FR" sz="1200" kern="1200" baseline="0" dirty="0" smtClean="0">
                <a:solidFill>
                  <a:schemeClr val="tx1"/>
                </a:solidFill>
                <a:latin typeface="+mn-lt"/>
                <a:ea typeface="+mn-ea"/>
                <a:cs typeface="+mn-cs"/>
              </a:rPr>
              <a:t>comparaison fiables? Comment aussi projeter la fusion dans le futur: quelles hypothèses et</a:t>
            </a:r>
          </a:p>
          <a:p>
            <a:r>
              <a:rPr lang="fr-FR" sz="1200" kern="1200" baseline="0" dirty="0" smtClean="0">
                <a:solidFill>
                  <a:schemeClr val="tx1"/>
                </a:solidFill>
                <a:latin typeface="+mn-lt"/>
                <a:ea typeface="+mn-ea"/>
                <a:cs typeface="+mn-cs"/>
              </a:rPr>
              <a:t>quels scénarios pour quelles perspectives ?</a:t>
            </a:r>
          </a:p>
          <a:p>
            <a:endParaRPr lang="fr-FR" sz="1200" kern="1200" baseline="0" dirty="0" smtClean="0">
              <a:solidFill>
                <a:schemeClr val="tx1"/>
              </a:solidFill>
              <a:latin typeface="+mn-lt"/>
              <a:ea typeface="+mn-ea"/>
              <a:cs typeface="+mn-cs"/>
            </a:endParaRPr>
          </a:p>
          <a:p>
            <a:r>
              <a:rPr lang="fr-FR" sz="1200" b="1" kern="1200" baseline="0" dirty="0" smtClean="0">
                <a:solidFill>
                  <a:schemeClr val="tx1"/>
                </a:solidFill>
                <a:latin typeface="+mn-lt"/>
                <a:ea typeface="+mn-ea"/>
                <a:cs typeface="+mn-cs"/>
              </a:rPr>
              <a:t>Nous y sommes !</a:t>
            </a:r>
          </a:p>
          <a:p>
            <a:endParaRPr lang="fr-FR" sz="1200"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Enfin, la troisième partie s'arrête sur la question</a:t>
            </a:r>
          </a:p>
          <a:p>
            <a:r>
              <a:rPr lang="fr-FR" sz="1200" kern="1200" baseline="0" dirty="0" smtClean="0">
                <a:solidFill>
                  <a:schemeClr val="tx1"/>
                </a:solidFill>
                <a:latin typeface="+mn-lt"/>
                <a:ea typeface="+mn-ea"/>
                <a:cs typeface="+mn-cs"/>
              </a:rPr>
              <a:t>de l'information: indispensable et immédiate pour réussir.</a:t>
            </a:r>
          </a:p>
          <a:p>
            <a:endParaRPr lang="fr-FR" sz="1200" kern="1200" baseline="0" dirty="0" smtClean="0">
              <a:solidFill>
                <a:schemeClr val="tx1"/>
              </a:solidFill>
              <a:latin typeface="+mn-lt"/>
              <a:ea typeface="+mn-ea"/>
              <a:cs typeface="+mn-cs"/>
            </a:endParaRPr>
          </a:p>
          <a:p>
            <a:r>
              <a:rPr lang="fr-FR" sz="1200" b="1" kern="1200" baseline="0" dirty="0" smtClean="0">
                <a:solidFill>
                  <a:schemeClr val="tx1"/>
                </a:solidFill>
                <a:latin typeface="+mn-lt"/>
                <a:ea typeface="+mn-ea"/>
                <a:cs typeface="+mn-cs"/>
              </a:rPr>
              <a:t>On va de plus en plus y travailler, avec vous !</a:t>
            </a:r>
            <a:endParaRPr lang="fr-FR" b="1" dirty="0"/>
          </a:p>
        </p:txBody>
      </p:sp>
      <p:sp>
        <p:nvSpPr>
          <p:cNvPr id="4" name="Espace réservé du numéro de diapositive 3"/>
          <p:cNvSpPr>
            <a:spLocks noGrp="1"/>
          </p:cNvSpPr>
          <p:nvPr>
            <p:ph type="sldNum" sz="quarter" idx="10"/>
          </p:nvPr>
        </p:nvSpPr>
        <p:spPr/>
        <p:txBody>
          <a:bodyPr/>
          <a:lstStyle/>
          <a:p>
            <a:fld id="{3CC70ECE-7B20-1F45-AB27-429B350BCE45}"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L’occasion se présente pour dire « Merci » à tout le monde qui a participé à l’inventaire et aux analyses des différents domaines</a:t>
            </a:r>
            <a:endParaRPr lang="fr-FR" dirty="0"/>
          </a:p>
        </p:txBody>
      </p:sp>
      <p:sp>
        <p:nvSpPr>
          <p:cNvPr id="4" name="Espace réservé du numéro de diapositive 3"/>
          <p:cNvSpPr>
            <a:spLocks noGrp="1"/>
          </p:cNvSpPr>
          <p:nvPr>
            <p:ph type="sldNum" sz="quarter" idx="10"/>
          </p:nvPr>
        </p:nvSpPr>
        <p:spPr/>
        <p:txBody>
          <a:bodyPr/>
          <a:lstStyle/>
          <a:p>
            <a:fld id="{3CC70ECE-7B20-1F45-AB27-429B350BCE45}"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CH" sz="1400" kern="1200" dirty="0" smtClean="0">
                <a:solidFill>
                  <a:schemeClr val="tx1"/>
                </a:solidFill>
                <a:latin typeface="+mn-lt"/>
                <a:ea typeface="+mn-ea"/>
                <a:cs typeface="+mn-cs"/>
              </a:rPr>
              <a:t>La dimension sociétale concerne les aspects concrets de notre vie quotidienne, indépendamment des questions économiques ou administratives.</a:t>
            </a:r>
            <a:endParaRPr lang="fr-FR" sz="1400" kern="1200" dirty="0" smtClean="0">
              <a:solidFill>
                <a:schemeClr val="tx1"/>
              </a:solidFill>
              <a:latin typeface="+mn-lt"/>
              <a:ea typeface="+mn-ea"/>
              <a:cs typeface="+mn-cs"/>
            </a:endParaRPr>
          </a:p>
          <a:p>
            <a:r>
              <a:rPr lang="fr-CH" sz="1400" kern="1200" dirty="0" smtClean="0">
                <a:solidFill>
                  <a:schemeClr val="tx1"/>
                </a:solidFill>
                <a:latin typeface="+mn-lt"/>
                <a:ea typeface="+mn-ea"/>
                <a:cs typeface="+mn-cs"/>
              </a:rPr>
              <a:t> </a:t>
            </a:r>
            <a:endParaRPr lang="fr-FR" sz="1400" kern="1200" dirty="0" smtClean="0">
              <a:solidFill>
                <a:schemeClr val="tx1"/>
              </a:solidFill>
              <a:latin typeface="+mn-lt"/>
              <a:ea typeface="+mn-ea"/>
              <a:cs typeface="+mn-cs"/>
            </a:endParaRPr>
          </a:p>
          <a:p>
            <a:r>
              <a:rPr lang="fr-CH" sz="1400" kern="1200" dirty="0" smtClean="0">
                <a:solidFill>
                  <a:schemeClr val="tx1"/>
                </a:solidFill>
                <a:latin typeface="+mn-lt"/>
                <a:ea typeface="+mn-ea"/>
                <a:cs typeface="+mn-cs"/>
              </a:rPr>
              <a:t>Nous vivons en société, entre voisins, dans le quartier, dans les villages, au travail, lors de loisirs, sport, à l’école et même déjà depuis la crèche-garderie.</a:t>
            </a:r>
            <a:endParaRPr lang="fr-FR" sz="1400" kern="1200" dirty="0" smtClean="0">
              <a:solidFill>
                <a:schemeClr val="tx1"/>
              </a:solidFill>
              <a:latin typeface="+mn-lt"/>
              <a:ea typeface="+mn-ea"/>
              <a:cs typeface="+mn-cs"/>
            </a:endParaRPr>
          </a:p>
          <a:p>
            <a:r>
              <a:rPr lang="fr-CH" sz="1400" kern="1200" dirty="0" smtClean="0">
                <a:solidFill>
                  <a:schemeClr val="tx1"/>
                </a:solidFill>
                <a:latin typeface="+mn-lt"/>
                <a:ea typeface="+mn-ea"/>
                <a:cs typeface="+mn-cs"/>
              </a:rPr>
              <a:t> </a:t>
            </a:r>
            <a:endParaRPr lang="fr-FR" sz="1400" kern="1200" dirty="0" smtClean="0">
              <a:solidFill>
                <a:schemeClr val="tx1"/>
              </a:solidFill>
              <a:latin typeface="+mn-lt"/>
              <a:ea typeface="+mn-ea"/>
              <a:cs typeface="+mn-cs"/>
            </a:endParaRPr>
          </a:p>
          <a:p>
            <a:r>
              <a:rPr lang="fr-CH" sz="1400" kern="1200" dirty="0" smtClean="0">
                <a:solidFill>
                  <a:schemeClr val="tx1"/>
                </a:solidFill>
                <a:latin typeface="+mn-lt"/>
                <a:ea typeface="+mn-ea"/>
                <a:cs typeface="+mn-cs"/>
              </a:rPr>
              <a:t>Pourquoi avons nous choisi de vivre et d’habiter au Val-de-Ruz ?</a:t>
            </a:r>
            <a:endParaRPr lang="fr-FR" sz="1400" kern="1200" dirty="0" smtClean="0">
              <a:solidFill>
                <a:schemeClr val="tx1"/>
              </a:solidFill>
              <a:latin typeface="+mn-lt"/>
              <a:ea typeface="+mn-ea"/>
              <a:cs typeface="+mn-cs"/>
            </a:endParaRPr>
          </a:p>
          <a:p>
            <a:r>
              <a:rPr lang="fr-CH" sz="1400" kern="1200" dirty="0" smtClean="0">
                <a:solidFill>
                  <a:schemeClr val="tx1"/>
                </a:solidFill>
                <a:latin typeface="+mn-lt"/>
                <a:ea typeface="+mn-ea"/>
                <a:cs typeface="+mn-cs"/>
              </a:rPr>
              <a:t>Ce n’est vraisemblablement pas seulement pour notre travail, puisse que plus de 50 % d’entre-nous vont travailler à l’extérieur et pas uniquement à NE ou CHX-FDS, mais également à Bienne, Berne, Lausanne ou même plus loin.</a:t>
            </a:r>
            <a:endParaRPr lang="fr-FR" sz="1400" kern="1200" dirty="0" smtClean="0">
              <a:solidFill>
                <a:schemeClr val="tx1"/>
              </a:solidFill>
              <a:latin typeface="+mn-lt"/>
              <a:ea typeface="+mn-ea"/>
              <a:cs typeface="+mn-cs"/>
            </a:endParaRPr>
          </a:p>
          <a:p>
            <a:r>
              <a:rPr lang="fr-CH" sz="1400" kern="1200" dirty="0" smtClean="0">
                <a:solidFill>
                  <a:schemeClr val="tx1"/>
                </a:solidFill>
                <a:latin typeface="+mn-lt"/>
                <a:ea typeface="+mn-ea"/>
                <a:cs typeface="+mn-cs"/>
              </a:rPr>
              <a:t> </a:t>
            </a:r>
            <a:endParaRPr lang="fr-FR" sz="1400" kern="1200" dirty="0" smtClean="0">
              <a:solidFill>
                <a:schemeClr val="tx1"/>
              </a:solidFill>
              <a:latin typeface="+mn-lt"/>
              <a:ea typeface="+mn-ea"/>
              <a:cs typeface="+mn-cs"/>
            </a:endParaRPr>
          </a:p>
          <a:p>
            <a:r>
              <a:rPr lang="fr-CH" sz="1400" kern="1200" dirty="0" smtClean="0">
                <a:solidFill>
                  <a:schemeClr val="tx1"/>
                </a:solidFill>
                <a:latin typeface="+mn-lt"/>
                <a:ea typeface="+mn-ea"/>
                <a:cs typeface="+mn-cs"/>
              </a:rPr>
              <a:t>Alors pourquoi vivre au Val-de-Ruz, chacun a ses raisons, plusieurs raisons.</a:t>
            </a:r>
            <a:endParaRPr lang="fr-FR" sz="1400" kern="1200" dirty="0" smtClean="0">
              <a:solidFill>
                <a:schemeClr val="tx1"/>
              </a:solidFill>
              <a:latin typeface="+mn-lt"/>
              <a:ea typeface="+mn-ea"/>
              <a:cs typeface="+mn-cs"/>
            </a:endParaRPr>
          </a:p>
          <a:p>
            <a:r>
              <a:rPr lang="fr-CH" sz="1400" kern="1200" dirty="0" smtClean="0">
                <a:solidFill>
                  <a:schemeClr val="tx1"/>
                </a:solidFill>
                <a:latin typeface="+mn-lt"/>
                <a:ea typeface="+mn-ea"/>
                <a:cs typeface="+mn-cs"/>
              </a:rPr>
              <a:t> Certainement que le fait de vivre à la campagne près de la nature, au calme, loin du bruit et de la pollution, en n’étant pas trop éloigné du lac et de la montagne, ce qui permet la pratique d’activités en plein air en été comme en hiver, est une bonne raison.</a:t>
            </a:r>
            <a:endParaRPr lang="fr-FR" sz="1400" kern="1200" dirty="0" smtClean="0">
              <a:solidFill>
                <a:schemeClr val="tx1"/>
              </a:solidFill>
              <a:latin typeface="+mn-lt"/>
              <a:ea typeface="+mn-ea"/>
              <a:cs typeface="+mn-cs"/>
            </a:endParaRPr>
          </a:p>
          <a:p>
            <a:r>
              <a:rPr lang="fr-CH" sz="1400" kern="1200" dirty="0" smtClean="0">
                <a:solidFill>
                  <a:schemeClr val="tx1"/>
                </a:solidFill>
                <a:latin typeface="+mn-lt"/>
                <a:ea typeface="+mn-ea"/>
                <a:cs typeface="+mn-cs"/>
              </a:rPr>
              <a:t>La proximité des Ecoles, médecins, commerces, sociétés de loisirs, de sport et de musique en est une autre.</a:t>
            </a:r>
            <a:endParaRPr lang="fr-FR" sz="1400" kern="1200" dirty="0" smtClean="0">
              <a:solidFill>
                <a:schemeClr val="tx1"/>
              </a:solidFill>
              <a:latin typeface="+mn-lt"/>
              <a:ea typeface="+mn-ea"/>
              <a:cs typeface="+mn-cs"/>
            </a:endParaRPr>
          </a:p>
          <a:p>
            <a:r>
              <a:rPr lang="fr-CH" sz="1400" kern="1200" dirty="0" smtClean="0">
                <a:solidFill>
                  <a:schemeClr val="tx1"/>
                </a:solidFill>
                <a:latin typeface="+mn-lt"/>
                <a:ea typeface="+mn-ea"/>
                <a:cs typeface="+mn-cs"/>
              </a:rPr>
              <a:t> </a:t>
            </a:r>
            <a:endParaRPr lang="fr-FR" sz="1400" kern="1200" dirty="0" smtClean="0">
              <a:solidFill>
                <a:schemeClr val="tx1"/>
              </a:solidFill>
              <a:latin typeface="+mn-lt"/>
              <a:ea typeface="+mn-ea"/>
              <a:cs typeface="+mn-cs"/>
            </a:endParaRPr>
          </a:p>
          <a:p>
            <a:r>
              <a:rPr lang="fr-CH" sz="1400" kern="1200" dirty="0" smtClean="0">
                <a:solidFill>
                  <a:schemeClr val="tx1"/>
                </a:solidFill>
                <a:latin typeface="+mn-lt"/>
                <a:ea typeface="+mn-ea"/>
                <a:cs typeface="+mn-cs"/>
              </a:rPr>
              <a:t>Chacun a ses propres raisons, et chacun a des idées, des idées pour développer et améliorer les choses, faire mieux ou faire plus.</a:t>
            </a:r>
            <a:endParaRPr lang="fr-FR" sz="1400" kern="1200" dirty="0" smtClean="0">
              <a:solidFill>
                <a:schemeClr val="tx1"/>
              </a:solidFill>
              <a:latin typeface="+mn-lt"/>
              <a:ea typeface="+mn-ea"/>
              <a:cs typeface="+mn-cs"/>
            </a:endParaRPr>
          </a:p>
          <a:p>
            <a:r>
              <a:rPr lang="fr-CH" sz="1400" kern="1200" dirty="0" smtClean="0">
                <a:solidFill>
                  <a:schemeClr val="tx1"/>
                </a:solidFill>
                <a:latin typeface="+mn-lt"/>
                <a:ea typeface="+mn-ea"/>
                <a:cs typeface="+mn-cs"/>
              </a:rPr>
              <a:t>Que va devenir le Val-de-Ruz dans les prochaines décennies ?</a:t>
            </a:r>
            <a:endParaRPr lang="fr-FR" sz="1400" kern="1200" dirty="0" smtClean="0">
              <a:solidFill>
                <a:schemeClr val="tx1"/>
              </a:solidFill>
              <a:latin typeface="+mn-lt"/>
              <a:ea typeface="+mn-ea"/>
              <a:cs typeface="+mn-cs"/>
            </a:endParaRPr>
          </a:p>
          <a:p>
            <a:r>
              <a:rPr lang="fr-CH" sz="1400" kern="1200" dirty="0" smtClean="0">
                <a:solidFill>
                  <a:schemeClr val="tx1"/>
                </a:solidFill>
                <a:latin typeface="+mn-lt"/>
                <a:ea typeface="+mn-ea"/>
                <a:cs typeface="+mn-cs"/>
              </a:rPr>
              <a:t> </a:t>
            </a:r>
            <a:endParaRPr lang="fr-FR" sz="1400" kern="1200" dirty="0" smtClean="0">
              <a:solidFill>
                <a:schemeClr val="tx1"/>
              </a:solidFill>
              <a:latin typeface="+mn-lt"/>
              <a:ea typeface="+mn-ea"/>
              <a:cs typeface="+mn-cs"/>
            </a:endParaRPr>
          </a:p>
          <a:p>
            <a:r>
              <a:rPr lang="fr-CH" sz="1400" b="1" kern="1200" dirty="0" smtClean="0">
                <a:solidFill>
                  <a:schemeClr val="tx1"/>
                </a:solidFill>
                <a:latin typeface="+mn-lt"/>
                <a:ea typeface="+mn-ea"/>
                <a:cs typeface="+mn-cs"/>
              </a:rPr>
              <a:t>Comment voyons-nous notre avenir au Val-de-Ruz ?</a:t>
            </a:r>
            <a:r>
              <a:rPr lang="fr-FR" sz="1400" b="0" kern="1200" baseline="0" dirty="0" smtClean="0">
                <a:solidFill>
                  <a:schemeClr val="tx1"/>
                </a:solidFill>
                <a:latin typeface="+mn-lt"/>
                <a:ea typeface="+mn-ea"/>
                <a:cs typeface="+mn-cs"/>
              </a:rPr>
              <a:t> </a:t>
            </a:r>
            <a:r>
              <a:rPr lang="fr-CH" sz="1400" b="1" kern="1200" dirty="0" smtClean="0">
                <a:solidFill>
                  <a:schemeClr val="tx1"/>
                </a:solidFill>
                <a:latin typeface="+mn-lt"/>
                <a:ea typeface="+mn-ea"/>
                <a:cs typeface="+mn-cs"/>
              </a:rPr>
              <a:t>Que voulons-nous pour nos enfants demain ?</a:t>
            </a:r>
            <a:r>
              <a:rPr lang="fr-FR" sz="1400" b="0" kern="1200" baseline="0" dirty="0" smtClean="0">
                <a:solidFill>
                  <a:schemeClr val="tx1"/>
                </a:solidFill>
                <a:latin typeface="+mn-lt"/>
                <a:ea typeface="+mn-ea"/>
                <a:cs typeface="+mn-cs"/>
              </a:rPr>
              <a:t> </a:t>
            </a:r>
            <a:r>
              <a:rPr lang="fr-CH" sz="1400" b="1" kern="1200" dirty="0" smtClean="0">
                <a:solidFill>
                  <a:schemeClr val="tx1"/>
                </a:solidFill>
                <a:latin typeface="+mn-lt"/>
                <a:ea typeface="+mn-ea"/>
                <a:cs typeface="+mn-cs"/>
              </a:rPr>
              <a:t>C’est cela un projet de société, la dimension sociétale.</a:t>
            </a:r>
            <a:endParaRPr lang="fr-FR" sz="14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CC70ECE-7B20-1F45-AB27-429B350BCE45}"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r>
              <a:rPr lang="fr-CH" sz="1400" kern="1200" dirty="0" smtClean="0">
                <a:solidFill>
                  <a:schemeClr val="tx1"/>
                </a:solidFill>
                <a:latin typeface="+mn-lt"/>
                <a:ea typeface="+mn-ea"/>
                <a:cs typeface="+mn-cs"/>
              </a:rPr>
              <a:t>En passant moins de temps en déplacements, en améliorant les dessertes, en coordonnant les transports avec les horaires des écoles, nous aurions plus de temps pour la famille, les loisirs, etc.</a:t>
            </a:r>
            <a:endParaRPr lang="fr-FR" sz="1400" kern="1200" dirty="0" smtClean="0">
              <a:solidFill>
                <a:schemeClr val="tx1"/>
              </a:solidFill>
              <a:latin typeface="+mn-lt"/>
              <a:ea typeface="+mn-ea"/>
              <a:cs typeface="+mn-cs"/>
            </a:endParaRPr>
          </a:p>
          <a:p>
            <a:r>
              <a:rPr lang="fr-CH" sz="1400" kern="1200" dirty="0" smtClean="0">
                <a:solidFill>
                  <a:schemeClr val="tx1"/>
                </a:solidFill>
                <a:latin typeface="+mn-lt"/>
                <a:ea typeface="+mn-ea"/>
                <a:cs typeface="+mn-cs"/>
              </a:rPr>
              <a:t> </a:t>
            </a:r>
            <a:endParaRPr lang="fr-FR" sz="1400" kern="1200" dirty="0" smtClean="0">
              <a:solidFill>
                <a:schemeClr val="tx1"/>
              </a:solidFill>
              <a:latin typeface="+mn-lt"/>
              <a:ea typeface="+mn-ea"/>
              <a:cs typeface="+mn-cs"/>
            </a:endParaRPr>
          </a:p>
          <a:p>
            <a:r>
              <a:rPr lang="fr-CH" sz="1400" kern="1200" dirty="0" smtClean="0">
                <a:solidFill>
                  <a:schemeClr val="tx1"/>
                </a:solidFill>
                <a:latin typeface="+mn-lt"/>
                <a:ea typeface="+mn-ea"/>
                <a:cs typeface="+mn-cs"/>
              </a:rPr>
              <a:t>Avec des guichets décentralisés, un service à domicile, Internet, en développant l’accueil para-scolaire, l’accueil des nouveaux habitants, avec des projets pour la jeunesse, etc, nous pouvons mieux servir la population.</a:t>
            </a:r>
            <a:endParaRPr lang="fr-FR" sz="1400" kern="1200" dirty="0" smtClean="0">
              <a:solidFill>
                <a:schemeClr val="tx1"/>
              </a:solidFill>
              <a:latin typeface="+mn-lt"/>
              <a:ea typeface="+mn-ea"/>
              <a:cs typeface="+mn-cs"/>
            </a:endParaRPr>
          </a:p>
          <a:p>
            <a:r>
              <a:rPr lang="fr-CH" sz="1400" kern="1200" dirty="0" smtClean="0">
                <a:solidFill>
                  <a:schemeClr val="tx1"/>
                </a:solidFill>
                <a:latin typeface="+mn-lt"/>
                <a:ea typeface="+mn-ea"/>
                <a:cs typeface="+mn-cs"/>
              </a:rPr>
              <a:t> </a:t>
            </a:r>
            <a:endParaRPr lang="fr-FR" sz="1400" kern="1200" dirty="0" smtClean="0">
              <a:solidFill>
                <a:schemeClr val="tx1"/>
              </a:solidFill>
              <a:latin typeface="+mn-lt"/>
              <a:ea typeface="+mn-ea"/>
              <a:cs typeface="+mn-cs"/>
            </a:endParaRPr>
          </a:p>
          <a:p>
            <a:r>
              <a:rPr lang="fr-CH" sz="1400" kern="1200" dirty="0" smtClean="0">
                <a:solidFill>
                  <a:schemeClr val="tx1"/>
                </a:solidFill>
                <a:latin typeface="+mn-lt"/>
                <a:ea typeface="+mn-ea"/>
                <a:cs typeface="+mn-cs"/>
              </a:rPr>
              <a:t>Nous avons des piscines intérieures (collèges Cernier, Gen s/C) et une piscine extérieure, nous avons une patinoire extérieure, nous pourrions bâtir une patinoire couverte, …    pourquoi pas ?</a:t>
            </a:r>
            <a:endParaRPr lang="fr-FR" sz="1400" kern="1200" dirty="0" smtClean="0">
              <a:solidFill>
                <a:schemeClr val="tx1"/>
              </a:solidFill>
              <a:latin typeface="+mn-lt"/>
              <a:ea typeface="+mn-ea"/>
              <a:cs typeface="+mn-cs"/>
            </a:endParaRPr>
          </a:p>
          <a:p>
            <a:r>
              <a:rPr lang="fr-CH" sz="1400" kern="1200" dirty="0" smtClean="0">
                <a:solidFill>
                  <a:schemeClr val="tx1"/>
                </a:solidFill>
                <a:latin typeface="+mn-lt"/>
                <a:ea typeface="+mn-ea"/>
                <a:cs typeface="+mn-cs"/>
              </a:rPr>
              <a:t> </a:t>
            </a:r>
            <a:endParaRPr lang="fr-FR" sz="1400" kern="1200" dirty="0" smtClean="0">
              <a:solidFill>
                <a:schemeClr val="tx1"/>
              </a:solidFill>
              <a:latin typeface="+mn-lt"/>
              <a:ea typeface="+mn-ea"/>
              <a:cs typeface="+mn-cs"/>
            </a:endParaRPr>
          </a:p>
          <a:p>
            <a:r>
              <a:rPr lang="fr-CH" sz="1400" kern="1200" dirty="0" smtClean="0">
                <a:solidFill>
                  <a:schemeClr val="tx1"/>
                </a:solidFill>
                <a:latin typeface="+mn-lt"/>
                <a:ea typeface="+mn-ea"/>
                <a:cs typeface="+mn-cs"/>
              </a:rPr>
              <a:t>Comment pouvons-nous maintenir cette nature, préserver les terres agricoles tout en développant l’habitat, l’artisanat et l’industrie pour augmenter les places de travail. </a:t>
            </a:r>
            <a:endParaRPr lang="fr-FR" sz="1400" kern="1200" dirty="0" smtClean="0">
              <a:solidFill>
                <a:schemeClr val="tx1"/>
              </a:solidFill>
              <a:latin typeface="+mn-lt"/>
              <a:ea typeface="+mn-ea"/>
              <a:cs typeface="+mn-cs"/>
            </a:endParaRPr>
          </a:p>
          <a:p>
            <a:r>
              <a:rPr lang="fr-CH" sz="1400" kern="1200" dirty="0" smtClean="0">
                <a:solidFill>
                  <a:schemeClr val="tx1"/>
                </a:solidFill>
                <a:latin typeface="+mn-lt"/>
                <a:ea typeface="+mn-ea"/>
                <a:cs typeface="+mn-cs"/>
              </a:rPr>
              <a:t> </a:t>
            </a:r>
            <a:endParaRPr lang="fr-FR" sz="1400" kern="1200" dirty="0" smtClean="0">
              <a:solidFill>
                <a:schemeClr val="tx1"/>
              </a:solidFill>
              <a:latin typeface="+mn-lt"/>
              <a:ea typeface="+mn-ea"/>
              <a:cs typeface="+mn-cs"/>
            </a:endParaRPr>
          </a:p>
          <a:p>
            <a:r>
              <a:rPr lang="fr-CH" sz="1400" b="1" kern="1200" dirty="0" smtClean="0">
                <a:solidFill>
                  <a:schemeClr val="tx1"/>
                </a:solidFill>
                <a:latin typeface="+mn-lt"/>
                <a:ea typeface="+mn-ea"/>
                <a:cs typeface="+mn-cs"/>
              </a:rPr>
              <a:t>C’est cela un projet de société</a:t>
            </a:r>
            <a:endParaRPr lang="fr-FR" sz="1400" kern="1200" dirty="0" smtClean="0">
              <a:solidFill>
                <a:schemeClr val="tx1"/>
              </a:solidFill>
              <a:latin typeface="+mn-lt"/>
              <a:ea typeface="+mn-ea"/>
              <a:cs typeface="+mn-cs"/>
            </a:endParaRPr>
          </a:p>
          <a:p>
            <a:r>
              <a:rPr lang="fr-CH" sz="1400" kern="1200" dirty="0" smtClean="0">
                <a:solidFill>
                  <a:schemeClr val="tx1"/>
                </a:solidFill>
                <a:latin typeface="+mn-lt"/>
                <a:ea typeface="+mn-ea"/>
                <a:cs typeface="+mn-cs"/>
              </a:rPr>
              <a:t> </a:t>
            </a:r>
            <a:endParaRPr lang="fr-FR" sz="1400" kern="1200" dirty="0" smtClean="0">
              <a:solidFill>
                <a:schemeClr val="tx1"/>
              </a:solidFill>
              <a:latin typeface="+mn-lt"/>
              <a:ea typeface="+mn-ea"/>
              <a:cs typeface="+mn-cs"/>
            </a:endParaRPr>
          </a:p>
          <a:p>
            <a:r>
              <a:rPr lang="fr-CH" sz="1400" kern="1200" dirty="0" smtClean="0">
                <a:solidFill>
                  <a:schemeClr val="tx1"/>
                </a:solidFill>
                <a:latin typeface="+mn-lt"/>
                <a:ea typeface="+mn-ea"/>
                <a:cs typeface="+mn-cs"/>
              </a:rPr>
              <a:t>C’est peut-être parce que certains projets de regroupement ou de fusion n’avaient pas de projet de société, qu’ils ont échoués.</a:t>
            </a:r>
            <a:endParaRPr lang="fr-FR" sz="1400" kern="1200" dirty="0" smtClean="0">
              <a:solidFill>
                <a:schemeClr val="tx1"/>
              </a:solidFill>
              <a:latin typeface="+mn-lt"/>
              <a:ea typeface="+mn-ea"/>
              <a:cs typeface="+mn-cs"/>
            </a:endParaRPr>
          </a:p>
          <a:p>
            <a:endParaRPr lang="fr-FR" sz="1400" dirty="0"/>
          </a:p>
        </p:txBody>
      </p:sp>
      <p:sp>
        <p:nvSpPr>
          <p:cNvPr id="4" name="Espace réservé du numéro de diapositive 3"/>
          <p:cNvSpPr>
            <a:spLocks noGrp="1"/>
          </p:cNvSpPr>
          <p:nvPr>
            <p:ph type="sldNum" sz="quarter" idx="10"/>
          </p:nvPr>
        </p:nvSpPr>
        <p:spPr/>
        <p:txBody>
          <a:bodyPr/>
          <a:lstStyle/>
          <a:p>
            <a:fld id="{3CC70ECE-7B20-1F45-AB27-429B350BCE45}"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sz="1600" kern="1200" dirty="0" smtClean="0">
                <a:solidFill>
                  <a:schemeClr val="tx1"/>
                </a:solidFill>
                <a:latin typeface="+mn-lt"/>
                <a:ea typeface="+mn-ea"/>
                <a:cs typeface="+mn-cs"/>
              </a:rPr>
              <a:t>Réfléchissons à ce que nous pouvons faire ensemble et que nous ne pourrions pas faire tout seul.</a:t>
            </a:r>
          </a:p>
          <a:p>
            <a:endParaRPr lang="fr-FR" sz="1600" kern="1200" dirty="0" smtClean="0">
              <a:solidFill>
                <a:schemeClr val="tx1"/>
              </a:solidFill>
              <a:latin typeface="+mn-lt"/>
              <a:ea typeface="+mn-ea"/>
              <a:cs typeface="+mn-cs"/>
            </a:endParaRPr>
          </a:p>
          <a:p>
            <a:r>
              <a:rPr lang="fr-CH" sz="1600" kern="1200" dirty="0" smtClean="0">
                <a:solidFill>
                  <a:schemeClr val="tx1"/>
                </a:solidFill>
                <a:latin typeface="+mn-lt"/>
                <a:ea typeface="+mn-ea"/>
                <a:cs typeface="+mn-cs"/>
              </a:rPr>
              <a:t>Ce n’est pas seulement pour des raisons financières ou pour baisser de 1 ou 2 points les impôts que nous voulons collaborer.</a:t>
            </a:r>
            <a:endParaRPr lang="fr-FR" sz="1600" kern="1200" dirty="0" smtClean="0">
              <a:solidFill>
                <a:schemeClr val="tx1"/>
              </a:solidFill>
              <a:latin typeface="+mn-lt"/>
              <a:ea typeface="+mn-ea"/>
              <a:cs typeface="+mn-cs"/>
            </a:endParaRPr>
          </a:p>
          <a:p>
            <a:r>
              <a:rPr lang="fr-CH" sz="1600" kern="1200" dirty="0" smtClean="0">
                <a:solidFill>
                  <a:schemeClr val="tx1"/>
                </a:solidFill>
                <a:latin typeface="+mn-lt"/>
                <a:ea typeface="+mn-ea"/>
                <a:cs typeface="+mn-cs"/>
              </a:rPr>
              <a:t> </a:t>
            </a:r>
            <a:endParaRPr lang="fr-FR" sz="1600" kern="1200" dirty="0" smtClean="0">
              <a:solidFill>
                <a:schemeClr val="tx1"/>
              </a:solidFill>
              <a:latin typeface="+mn-lt"/>
              <a:ea typeface="+mn-ea"/>
              <a:cs typeface="+mn-cs"/>
            </a:endParaRPr>
          </a:p>
          <a:p>
            <a:r>
              <a:rPr lang="fr-CH" sz="1600" kern="1200" dirty="0" smtClean="0">
                <a:solidFill>
                  <a:schemeClr val="tx1"/>
                </a:solidFill>
                <a:latin typeface="+mn-lt"/>
                <a:ea typeface="+mn-ea"/>
                <a:cs typeface="+mn-cs"/>
              </a:rPr>
              <a:t>C’est pour décider nous-même, ensemble, de ce que sera notre futur, de l’avenir de nos enfants et petits-enfants en ne nous laissant pas imposer tout et n’importe quoi par l’extérieur.</a:t>
            </a:r>
            <a:endParaRPr lang="fr-FR" sz="1600" kern="1200" dirty="0" smtClean="0">
              <a:solidFill>
                <a:schemeClr val="tx1"/>
              </a:solidFill>
              <a:latin typeface="+mn-lt"/>
              <a:ea typeface="+mn-ea"/>
              <a:cs typeface="+mn-cs"/>
            </a:endParaRPr>
          </a:p>
          <a:p>
            <a:r>
              <a:rPr lang="fr-CH" sz="1600" kern="1200" dirty="0" smtClean="0">
                <a:solidFill>
                  <a:schemeClr val="tx1"/>
                </a:solidFill>
                <a:latin typeface="+mn-lt"/>
                <a:ea typeface="+mn-ea"/>
                <a:cs typeface="+mn-cs"/>
              </a:rPr>
              <a:t> </a:t>
            </a:r>
            <a:endParaRPr lang="fr-FR" sz="1600" kern="1200" dirty="0" smtClean="0">
              <a:solidFill>
                <a:schemeClr val="tx1"/>
              </a:solidFill>
              <a:latin typeface="+mn-lt"/>
              <a:ea typeface="+mn-ea"/>
              <a:cs typeface="+mn-cs"/>
            </a:endParaRPr>
          </a:p>
          <a:p>
            <a:r>
              <a:rPr lang="fr-CH" sz="1600" kern="1200" dirty="0" smtClean="0">
                <a:solidFill>
                  <a:schemeClr val="tx1"/>
                </a:solidFill>
                <a:latin typeface="+mn-lt"/>
                <a:ea typeface="+mn-ea"/>
                <a:cs typeface="+mn-cs"/>
              </a:rPr>
              <a:t>C’est cela la dimension sociétale,  </a:t>
            </a:r>
            <a:r>
              <a:rPr lang="fr-CH" sz="1600" b="1" kern="1200" dirty="0" smtClean="0">
                <a:solidFill>
                  <a:schemeClr val="tx1"/>
                </a:solidFill>
                <a:latin typeface="+mn-lt"/>
                <a:ea typeface="+mn-ea"/>
                <a:cs typeface="+mn-cs"/>
              </a:rPr>
              <a:t>un projet de société pour l’avenir.</a:t>
            </a:r>
            <a:endParaRPr lang="fr-FR" sz="1600" kern="1200" dirty="0" smtClean="0">
              <a:solidFill>
                <a:schemeClr val="tx1"/>
              </a:solidFill>
              <a:latin typeface="+mn-lt"/>
              <a:ea typeface="+mn-ea"/>
              <a:cs typeface="+mn-cs"/>
            </a:endParaRPr>
          </a:p>
          <a:p>
            <a:endParaRPr lang="fr-FR" sz="1400" dirty="0"/>
          </a:p>
        </p:txBody>
      </p:sp>
      <p:sp>
        <p:nvSpPr>
          <p:cNvPr id="4" name="Espace réservé du numéro de diapositive 3"/>
          <p:cNvSpPr>
            <a:spLocks noGrp="1"/>
          </p:cNvSpPr>
          <p:nvPr>
            <p:ph type="sldNum" sz="quarter" idx="10"/>
          </p:nvPr>
        </p:nvSpPr>
        <p:spPr/>
        <p:txBody>
          <a:bodyPr/>
          <a:lstStyle/>
          <a:p>
            <a:fld id="{3CC70ECE-7B20-1F45-AB27-429B350BCE45}"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dirty="0" smtClean="0">
                <a:solidFill>
                  <a:schemeClr val="bg1"/>
                </a:solidFill>
              </a:rPr>
              <a:t>Disponible sur la page d’accueil </a:t>
            </a:r>
            <a:br>
              <a:rPr lang="fr-FR" sz="1200" dirty="0" smtClean="0">
                <a:solidFill>
                  <a:schemeClr val="bg1"/>
                </a:solidFill>
              </a:rPr>
            </a:br>
            <a:r>
              <a:rPr lang="fr-CH" sz="1600" dirty="0" smtClean="0"/>
              <a:t>Sur le site </a:t>
            </a:r>
            <a:r>
              <a:rPr lang="fr-FR" sz="1600" u="sng" dirty="0" smtClean="0">
                <a:hlinkClick r:id="rId3"/>
              </a:rPr>
              <a:t>www.vaudruziens.ch</a:t>
            </a:r>
            <a:r>
              <a:rPr lang="fr-CH" sz="1600" dirty="0" smtClean="0"/>
              <a:t>, vous trouverez plus de détails sur ce projet de société qui, grâce à vos idées et suggestions, pourra se développer et s’améliorer. Profitez de participer à son élaboration, les principaux éléments du projet sociétal seront repris dans le rapport de fusion et seront source d’inspiration pour les futures autorités.</a:t>
            </a:r>
          </a:p>
          <a:p>
            <a:endParaRPr lang="fr-FR" sz="1600" dirty="0" smtClean="0"/>
          </a:p>
          <a:p>
            <a:r>
              <a:rPr lang="fr-CH" sz="1600" b="1" dirty="0" smtClean="0"/>
              <a:t>Ecrivons ensemble le futur de ce Val-de-Ruz que nous aimons.</a:t>
            </a:r>
            <a:endParaRPr lang="fr-FR" sz="1600" b="1" dirty="0"/>
          </a:p>
        </p:txBody>
      </p:sp>
      <p:sp>
        <p:nvSpPr>
          <p:cNvPr id="4" name="Espace réservé du numéro de diapositive 3"/>
          <p:cNvSpPr>
            <a:spLocks noGrp="1"/>
          </p:cNvSpPr>
          <p:nvPr>
            <p:ph type="sldNum" sz="quarter" idx="10"/>
          </p:nvPr>
        </p:nvSpPr>
        <p:spPr/>
        <p:txBody>
          <a:bodyPr/>
          <a:lstStyle/>
          <a:p>
            <a:fld id="{3CC70ECE-7B20-1F45-AB27-429B350BCE45}"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1"/>
            <a:r>
              <a:rPr lang="fr-FR" sz="1800" dirty="0" smtClean="0"/>
              <a:t>Prof. Bernard DAFFLON</a:t>
            </a:r>
          </a:p>
          <a:p>
            <a:pPr lvl="2">
              <a:buNone/>
            </a:pPr>
            <a:r>
              <a:rPr lang="fr-FR" dirty="0" smtClean="0"/>
              <a:t>Professeur de finances publiques </a:t>
            </a:r>
          </a:p>
          <a:p>
            <a:pPr lvl="2">
              <a:buNone/>
            </a:pPr>
            <a:r>
              <a:rPr lang="fr-FR" dirty="0" smtClean="0"/>
              <a:t>Département d'économie politique</a:t>
            </a:r>
          </a:p>
          <a:p>
            <a:pPr lvl="2">
              <a:buNone/>
            </a:pPr>
            <a:r>
              <a:rPr lang="fr-FR" dirty="0" smtClean="0"/>
              <a:t>Université de Fribourg</a:t>
            </a:r>
          </a:p>
          <a:p>
            <a:pPr lvl="1"/>
            <a:endParaRPr lang="fr-FR" sz="1800" dirty="0" smtClean="0"/>
          </a:p>
          <a:p>
            <a:pPr lvl="1"/>
            <a:r>
              <a:rPr lang="fr-FR" sz="1800" dirty="0" smtClean="0"/>
              <a:t>Aide du Service des communes (</a:t>
            </a:r>
            <a:r>
              <a:rPr lang="fr-FR" sz="1800" dirty="0" err="1" smtClean="0"/>
              <a:t>ScomNE</a:t>
            </a:r>
            <a:r>
              <a:rPr lang="fr-FR" sz="1800" dirty="0" smtClean="0"/>
              <a:t>)</a:t>
            </a:r>
          </a:p>
          <a:p>
            <a:pPr lvl="1"/>
            <a:endParaRPr lang="fr-FR" dirty="0" smtClean="0"/>
          </a:p>
          <a:p>
            <a:pPr lvl="0"/>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CC70ECE-7B20-1F45-AB27-429B350BCE45}"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C136DE9-5002-944D-A3B5-2F9DEEEDF76C}" type="datetimeFigureOut">
              <a:rPr lang="fr-FR" smtClean="0"/>
              <a:pPr/>
              <a:t>26/10/10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D7608F7-B5CB-4445-AB07-837DE33FD429}" type="slidenum">
              <a:rPr lang="fr-FR" smtClean="0"/>
              <a:pPr/>
              <a:t>‹#›</a:t>
            </a:fld>
            <a:endParaRPr lang="fr-FR"/>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fr-CH" smtClean="0"/>
              <a:t>Cliquez et modifiez le titre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fr-CH" smtClean="0"/>
              <a:t>Cliquez et modifiez le titre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Date Placeholder 4"/>
          <p:cNvSpPr>
            <a:spLocks noGrp="1"/>
          </p:cNvSpPr>
          <p:nvPr>
            <p:ph type="dt" sz="half" idx="10"/>
          </p:nvPr>
        </p:nvSpPr>
        <p:spPr/>
        <p:txBody>
          <a:bodyPr/>
          <a:lstStyle/>
          <a:p>
            <a:fld id="{CC136DE9-5002-944D-A3B5-2F9DEEEDF76C}" type="datetimeFigureOut">
              <a:rPr lang="fr-FR" smtClean="0"/>
              <a:pPr/>
              <a:t>26/10/10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D7608F7-B5CB-4445-AB07-837DE33FD429}" type="slidenum">
              <a:rPr lang="fr-FR" smtClean="0"/>
              <a:pPr/>
              <a:t>‹#›</a:t>
            </a:fld>
            <a:endParaRPr lang="fr-FR"/>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fr-CH" smtClean="0"/>
              <a:t>Cliquez et modifiez le titre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H" smtClean="0"/>
              <a:t>Cliquez sur l'icône pour ajouter une image</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Date Placeholder 4"/>
          <p:cNvSpPr>
            <a:spLocks noGrp="1"/>
          </p:cNvSpPr>
          <p:nvPr>
            <p:ph type="dt" sz="half" idx="10"/>
          </p:nvPr>
        </p:nvSpPr>
        <p:spPr/>
        <p:txBody>
          <a:bodyPr/>
          <a:lstStyle/>
          <a:p>
            <a:fld id="{CC136DE9-5002-944D-A3B5-2F9DEEEDF76C}" type="datetimeFigureOut">
              <a:rPr lang="fr-FR" smtClean="0"/>
              <a:pPr/>
              <a:t>26/10/10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D7608F7-B5CB-4445-AB07-837DE33FD429}"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fr-CH" smtClean="0"/>
              <a:t>Cliquez et modifiez le titre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H" smtClean="0"/>
              <a:t>Cliquez sur l'icône pour ajouter une image</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Date Placeholder 4"/>
          <p:cNvSpPr>
            <a:spLocks noGrp="1"/>
          </p:cNvSpPr>
          <p:nvPr>
            <p:ph type="dt" sz="half" idx="10"/>
          </p:nvPr>
        </p:nvSpPr>
        <p:spPr/>
        <p:txBody>
          <a:bodyPr/>
          <a:lstStyle/>
          <a:p>
            <a:fld id="{CC136DE9-5002-944D-A3B5-2F9DEEEDF76C}" type="datetimeFigureOut">
              <a:rPr lang="fr-FR" smtClean="0"/>
              <a:pPr/>
              <a:t>26/10/10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D7608F7-B5CB-4445-AB07-837DE33FD429}" type="slidenum">
              <a:rPr lang="fr-FR" smtClean="0"/>
              <a:pPr/>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tenu, image et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a:p>
        </p:txBody>
      </p:sp>
      <p:sp>
        <p:nvSpPr>
          <p:cNvPr id="5" name="Date Placeholder 4"/>
          <p:cNvSpPr>
            <a:spLocks noGrp="1"/>
          </p:cNvSpPr>
          <p:nvPr>
            <p:ph type="dt" sz="half" idx="10"/>
          </p:nvPr>
        </p:nvSpPr>
        <p:spPr/>
        <p:txBody>
          <a:bodyPr/>
          <a:lstStyle/>
          <a:p>
            <a:fld id="{CC136DE9-5002-944D-A3B5-2F9DEEEDF76C}" type="datetimeFigureOut">
              <a:rPr lang="fr-FR" smtClean="0"/>
              <a:pPr/>
              <a:t>26/10/10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D7608F7-B5CB-4445-AB07-837DE33FD429}" type="slidenum">
              <a:rPr lang="fr-FR" smtClean="0"/>
              <a:pPr/>
              <a:t>‹#›</a:t>
            </a:fld>
            <a:endParaRPr lang="fr-FR"/>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fr-CH" smtClean="0"/>
              <a:t>Cliquez et modifiez le titre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fr-CH" smtClean="0"/>
              <a:t>Cliquez sur l'icône pour ajouter une image</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3 images avec légende">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fr-CH" smtClean="0"/>
              <a:t>Cliquez et modifiez le titre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H" smtClean="0"/>
              <a:t>Cliquez sur l'icône pour ajouter une image</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Date Placeholder 4"/>
          <p:cNvSpPr>
            <a:spLocks noGrp="1"/>
          </p:cNvSpPr>
          <p:nvPr>
            <p:ph type="dt" sz="half" idx="10"/>
          </p:nvPr>
        </p:nvSpPr>
        <p:spPr/>
        <p:txBody>
          <a:bodyPr/>
          <a:lstStyle/>
          <a:p>
            <a:fld id="{CC136DE9-5002-944D-A3B5-2F9DEEEDF76C}" type="datetimeFigureOut">
              <a:rPr lang="fr-FR" smtClean="0"/>
              <a:pPr/>
              <a:t>26/10/10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D7608F7-B5CB-4445-AB07-837DE33FD429}" type="slidenum">
              <a:rPr lang="fr-FR" smtClean="0"/>
              <a:pPr/>
              <a:t>‹#›</a:t>
            </a:fld>
            <a:endParaRPr lang="fr-FR"/>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H" smtClean="0"/>
              <a:t>Cliquez sur l'icône pour ajouter une image</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H" smtClean="0"/>
              <a:t>Cliquez sur l'icône pour ajouter une image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fr-CH" smtClean="0"/>
              <a:t>Cliquez et modifiez le titre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a:p>
        </p:txBody>
      </p:sp>
      <p:sp>
        <p:nvSpPr>
          <p:cNvPr id="4" name="Date Placeholder 3"/>
          <p:cNvSpPr>
            <a:spLocks noGrp="1"/>
          </p:cNvSpPr>
          <p:nvPr>
            <p:ph type="dt" sz="half" idx="10"/>
          </p:nvPr>
        </p:nvSpPr>
        <p:spPr/>
        <p:txBody>
          <a:bodyPr/>
          <a:lstStyle/>
          <a:p>
            <a:fld id="{CC136DE9-5002-944D-A3B5-2F9DEEEDF76C}" type="datetimeFigureOut">
              <a:rPr lang="fr-FR" smtClean="0"/>
              <a:pPr/>
              <a:t>26/10/10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D7608F7-B5CB-4445-AB07-837DE33FD429}" type="slidenum">
              <a:rPr lang="fr-FR" smtClean="0"/>
              <a:pPr/>
              <a:t>‹#›</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fr-CH" smtClean="0"/>
              <a:t>Cliquez et modifiez le titre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a:p>
        </p:txBody>
      </p:sp>
      <p:sp>
        <p:nvSpPr>
          <p:cNvPr id="4" name="Date Placeholder 3"/>
          <p:cNvSpPr>
            <a:spLocks noGrp="1"/>
          </p:cNvSpPr>
          <p:nvPr>
            <p:ph type="dt" sz="half" idx="10"/>
          </p:nvPr>
        </p:nvSpPr>
        <p:spPr/>
        <p:txBody>
          <a:bodyPr/>
          <a:lstStyle/>
          <a:p>
            <a:fld id="{CC136DE9-5002-944D-A3B5-2F9DEEEDF76C}" type="datetimeFigureOut">
              <a:rPr lang="fr-FR" smtClean="0"/>
              <a:pPr/>
              <a:t>26/10/10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D7608F7-B5CB-4445-AB07-837DE33FD429}" type="slidenum">
              <a:rPr lang="fr-FR" smtClean="0"/>
              <a:pPr/>
              <a:t>‹#›</a:t>
            </a:fld>
            <a:endParaRPr lang="fr-FR"/>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fr-CH" smtClean="0"/>
              <a:t>Cliquez et modifiez le titre</a:t>
            </a:r>
            <a:endParaRPr/>
          </a:p>
        </p:txBody>
      </p:sp>
      <p:sp>
        <p:nvSpPr>
          <p:cNvPr id="3" name="Content Placeholder 2"/>
          <p:cNvSpPr>
            <a:spLocks noGrp="1"/>
          </p:cNvSpPr>
          <p:nvPr>
            <p:ph idx="1"/>
          </p:nvPr>
        </p:nvSpPr>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a:p>
        </p:txBody>
      </p:sp>
      <p:sp>
        <p:nvSpPr>
          <p:cNvPr id="4" name="Date Placeholder 3"/>
          <p:cNvSpPr>
            <a:spLocks noGrp="1"/>
          </p:cNvSpPr>
          <p:nvPr>
            <p:ph type="dt" sz="half" idx="10"/>
          </p:nvPr>
        </p:nvSpPr>
        <p:spPr/>
        <p:txBody>
          <a:bodyPr/>
          <a:lstStyle/>
          <a:p>
            <a:fld id="{CC136DE9-5002-944D-A3B5-2F9DEEEDF76C}" type="datetimeFigureOut">
              <a:rPr lang="fr-FR" smtClean="0"/>
              <a:pPr/>
              <a:t>26/10/10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D7608F7-B5CB-4445-AB07-837DE33FD429}"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Diapositive de titre avec imag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CC136DE9-5002-944D-A3B5-2F9DEEEDF76C}" type="datetimeFigureOut">
              <a:rPr lang="fr-FR" smtClean="0"/>
              <a:pPr/>
              <a:t>26/10/10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D7608F7-B5CB-4445-AB07-837DE33FD429}" type="slidenum">
              <a:rPr lang="fr-FR" smtClean="0"/>
              <a:pPr/>
              <a:t>‹#›</a:t>
            </a:fld>
            <a:endParaRPr lang="fr-FR"/>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fr-CH" smtClean="0"/>
              <a:t>Cliquez sur l'icône pour ajouter une image</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fr-CH" smtClean="0"/>
              <a:t>Cliquez et modifiez le titre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7"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fr-CH" smtClean="0"/>
              <a:t>Cliquez et modifiez le titre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fr-CH" smtClean="0"/>
              <a:t>Cliquez pour modifier les styles du texte du masque</a:t>
            </a:r>
          </a:p>
        </p:txBody>
      </p:sp>
      <p:sp>
        <p:nvSpPr>
          <p:cNvPr id="4" name="Date Placeholder 3"/>
          <p:cNvSpPr>
            <a:spLocks noGrp="1"/>
          </p:cNvSpPr>
          <p:nvPr>
            <p:ph type="dt" sz="half" idx="10"/>
          </p:nvPr>
        </p:nvSpPr>
        <p:spPr/>
        <p:txBody>
          <a:bodyPr/>
          <a:lstStyle/>
          <a:p>
            <a:fld id="{CC136DE9-5002-944D-A3B5-2F9DEEEDF76C}" type="datetimeFigureOut">
              <a:rPr lang="fr-FR" smtClean="0"/>
              <a:pPr/>
              <a:t>26/10/10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D7608F7-B5CB-4445-AB07-837DE33FD429}"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avec imag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fr-CH" smtClean="0"/>
              <a:t>Cliquez sur l'icône pour ajouter une image</a:t>
            </a:r>
            <a:endParaRPr/>
          </a:p>
        </p:txBody>
      </p:sp>
      <p:sp>
        <p:nvSpPr>
          <p:cNvPr id="4" name="Date Placeholder 3"/>
          <p:cNvSpPr>
            <a:spLocks noGrp="1"/>
          </p:cNvSpPr>
          <p:nvPr>
            <p:ph type="dt" sz="half" idx="10"/>
          </p:nvPr>
        </p:nvSpPr>
        <p:spPr/>
        <p:txBody>
          <a:bodyPr/>
          <a:lstStyle/>
          <a:p>
            <a:fld id="{CC136DE9-5002-944D-A3B5-2F9DEEEDF76C}" type="datetimeFigureOut">
              <a:rPr lang="fr-FR" smtClean="0"/>
              <a:pPr/>
              <a:t>26/10/10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D7608F7-B5CB-4445-AB07-837DE33FD429}" type="slidenum">
              <a:rPr lang="fr-FR" smtClean="0"/>
              <a:pPr/>
              <a:t>‹#›</a:t>
            </a:fld>
            <a:endParaRPr lang="fr-FR"/>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fr-CH" smtClean="0"/>
              <a:t>Cliquez et modifiez le titre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fr-CH" smtClean="0"/>
              <a:t>Cliquez et modifiez le titre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a:p>
        </p:txBody>
      </p:sp>
      <p:sp>
        <p:nvSpPr>
          <p:cNvPr id="5" name="Date Placeholder 4"/>
          <p:cNvSpPr>
            <a:spLocks noGrp="1"/>
          </p:cNvSpPr>
          <p:nvPr>
            <p:ph type="dt" sz="half" idx="10"/>
          </p:nvPr>
        </p:nvSpPr>
        <p:spPr/>
        <p:txBody>
          <a:bodyPr/>
          <a:lstStyle/>
          <a:p>
            <a:fld id="{CC136DE9-5002-944D-A3B5-2F9DEEEDF76C}" type="datetimeFigureOut">
              <a:rPr lang="fr-FR" smtClean="0"/>
              <a:pPr/>
              <a:t>26/10/10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D7608F7-B5CB-4445-AB07-837DE33FD429}"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fr-CH" smtClean="0"/>
              <a:t>Cliquez et modifiez le titre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a:p>
        </p:txBody>
      </p:sp>
      <p:sp>
        <p:nvSpPr>
          <p:cNvPr id="7" name="Date Placeholder 6"/>
          <p:cNvSpPr>
            <a:spLocks noGrp="1"/>
          </p:cNvSpPr>
          <p:nvPr>
            <p:ph type="dt" sz="half" idx="10"/>
          </p:nvPr>
        </p:nvSpPr>
        <p:spPr/>
        <p:txBody>
          <a:bodyPr/>
          <a:lstStyle/>
          <a:p>
            <a:fld id="{CC136DE9-5002-944D-A3B5-2F9DEEEDF76C}" type="datetimeFigureOut">
              <a:rPr lang="fr-FR" smtClean="0"/>
              <a:pPr/>
              <a:t>26/10/10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D7608F7-B5CB-4445-AB07-837DE33FD429}"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fr-CH" smtClean="0"/>
              <a:t>Cliquez et modifiez le titre</a:t>
            </a:r>
            <a:endParaRPr/>
          </a:p>
        </p:txBody>
      </p:sp>
      <p:sp>
        <p:nvSpPr>
          <p:cNvPr id="3" name="Date Placeholder 2"/>
          <p:cNvSpPr>
            <a:spLocks noGrp="1"/>
          </p:cNvSpPr>
          <p:nvPr>
            <p:ph type="dt" sz="half" idx="10"/>
          </p:nvPr>
        </p:nvSpPr>
        <p:spPr/>
        <p:txBody>
          <a:bodyPr/>
          <a:lstStyle/>
          <a:p>
            <a:fld id="{CC136DE9-5002-944D-A3B5-2F9DEEEDF76C}" type="datetimeFigureOut">
              <a:rPr lang="fr-FR" smtClean="0"/>
              <a:pPr/>
              <a:t>26/10/10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D7608F7-B5CB-4445-AB07-837DE33FD429}"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36DE9-5002-944D-A3B5-2F9DEEEDF76C}" type="datetimeFigureOut">
              <a:rPr lang="fr-FR" smtClean="0"/>
              <a:pPr/>
              <a:t>26/10/10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D7608F7-B5CB-4445-AB07-837DE33FD429}" type="slidenum">
              <a:rPr lang="fr-FR" smtClean="0"/>
              <a:pPr/>
              <a:t>‹#›</a:t>
            </a:fld>
            <a:endParaRPr lang="fr-FR"/>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CC136DE9-5002-944D-A3B5-2F9DEEEDF76C}" type="datetimeFigureOut">
              <a:rPr lang="fr-FR" smtClean="0"/>
              <a:pPr/>
              <a:t>26/10/10</a:t>
            </a:fld>
            <a:endParaRPr lang="fr-FR"/>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fr-FR"/>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FD7608F7-B5CB-4445-AB07-837DE33FD429}" type="slidenum">
              <a:rPr lang="fr-FR" smtClean="0"/>
              <a:pPr/>
              <a:t>‹#›</a:t>
            </a:fld>
            <a:endParaRPr lang="fr-FR"/>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fr-CH" smtClean="0"/>
              <a:t>Cliquez et modifiez le titre</a:t>
            </a: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Macintosh%20HD:Users:danielhenry:Documents:Affaires%20Publiques:Fusion:Documents_textes:Explication_tableaux_analyse_financie%CC%80re_VdR.doc!OLE_LINK1" TargetMode="External"/><Relationship Id="rId5" Type="http://schemas.openxmlformats.org/officeDocument/2006/relationships/image" Target="../media/image2.jpe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2.jpe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Projet Fusion 2013 – Val-de-Ruz</a:t>
            </a:r>
            <a:endParaRPr lang="fr-FR" dirty="0"/>
          </a:p>
        </p:txBody>
      </p:sp>
      <p:sp>
        <p:nvSpPr>
          <p:cNvPr id="3" name="Sous-titre 2"/>
          <p:cNvSpPr>
            <a:spLocks noGrp="1"/>
          </p:cNvSpPr>
          <p:nvPr>
            <p:ph type="subTitle" idx="1"/>
          </p:nvPr>
        </p:nvSpPr>
        <p:spPr/>
        <p:txBody>
          <a:bodyPr/>
          <a:lstStyle/>
          <a:p>
            <a:r>
              <a:rPr lang="fr-FR" dirty="0" smtClean="0"/>
              <a:t>Présentation publique – Fontainemelon – Salle de spectacles – 27 octobre 2010</a:t>
            </a:r>
            <a:endParaRPr lang="fr-FR" dirty="0"/>
          </a:p>
        </p:txBody>
      </p:sp>
      <p:pic>
        <p:nvPicPr>
          <p:cNvPr id="4" name="Image 3" descr="IMG_1123.JPG"/>
          <p:cNvPicPr>
            <a:picLocks noChangeAspect="1"/>
          </p:cNvPicPr>
          <p:nvPr/>
        </p:nvPicPr>
        <p:blipFill>
          <a:blip r:embed="rId3" cstate="print"/>
          <a:stretch>
            <a:fillRect/>
          </a:stretch>
        </p:blipFill>
        <p:spPr>
          <a:xfrm>
            <a:off x="2157906" y="2312824"/>
            <a:ext cx="4807536" cy="360565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3554" name="Object 2"/>
          <p:cNvGraphicFramePr>
            <a:graphicFrameLocks noChangeAspect="1"/>
          </p:cNvGraphicFramePr>
          <p:nvPr/>
        </p:nvGraphicFramePr>
        <p:xfrm>
          <a:off x="192112" y="2081011"/>
          <a:ext cx="8785030" cy="4524577"/>
        </p:xfrm>
        <a:graphic>
          <a:graphicData uri="http://schemas.openxmlformats.org/presentationml/2006/ole">
            <p:oleObj spid="_x0000_s50178" name="Document" r:id="rId4" imgW="8800776" imgH="5092513" progId="Word.Document.12">
              <p:link updateAutomatic="1"/>
            </p:oleObj>
          </a:graphicData>
        </a:graphic>
      </p:graphicFrame>
      <p:sp>
        <p:nvSpPr>
          <p:cNvPr id="4" name="Titre 3"/>
          <p:cNvSpPr>
            <a:spLocks noGrp="1"/>
          </p:cNvSpPr>
          <p:nvPr>
            <p:ph type="title"/>
          </p:nvPr>
        </p:nvSpPr>
        <p:spPr/>
        <p:txBody>
          <a:bodyPr>
            <a:normAutofit/>
          </a:bodyPr>
          <a:lstStyle/>
          <a:p>
            <a:r>
              <a:rPr lang="fr-FR" dirty="0" smtClean="0"/>
              <a:t>Etat des lieux - Finances  </a:t>
            </a:r>
            <a:endParaRPr lang="fr-FR" dirty="0"/>
          </a:p>
        </p:txBody>
      </p:sp>
      <p:sp>
        <p:nvSpPr>
          <p:cNvPr id="5" name="Espace réservé du contenu 4"/>
          <p:cNvSpPr>
            <a:spLocks noGrp="1"/>
          </p:cNvSpPr>
          <p:nvPr>
            <p:ph idx="1"/>
          </p:nvPr>
        </p:nvSpPr>
        <p:spPr>
          <a:xfrm>
            <a:off x="1781503" y="1685376"/>
            <a:ext cx="7076747" cy="3992563"/>
          </a:xfrm>
        </p:spPr>
        <p:txBody>
          <a:bodyPr>
            <a:normAutofit/>
          </a:bodyPr>
          <a:lstStyle/>
          <a:p>
            <a:r>
              <a:rPr lang="fr-FR" b="1" dirty="0" smtClean="0"/>
              <a:t>Constat : </a:t>
            </a:r>
            <a:r>
              <a:rPr lang="fr-FR" dirty="0" smtClean="0"/>
              <a:t>Il n’y a </a:t>
            </a:r>
            <a:r>
              <a:rPr lang="fr-FR" b="1" dirty="0" smtClean="0"/>
              <a:t>pas de champion !</a:t>
            </a:r>
          </a:p>
        </p:txBody>
      </p:sp>
      <p:pic>
        <p:nvPicPr>
          <p:cNvPr id="7" name="Image 6" descr="Logo-VDR-img.jpg"/>
          <p:cNvPicPr/>
          <p:nvPr/>
        </p:nvPicPr>
        <p:blipFill>
          <a:blip r:embed="rId5" cstate="print"/>
          <a:stretch>
            <a:fillRect/>
          </a:stretch>
        </p:blipFill>
        <p:spPr>
          <a:xfrm>
            <a:off x="423321" y="630382"/>
            <a:ext cx="1575870" cy="967840"/>
          </a:xfrm>
          <a:prstGeom prst="rect">
            <a:avLst/>
          </a:prstGeom>
        </p:spPr>
      </p:pic>
      <p:sp>
        <p:nvSpPr>
          <p:cNvPr id="6" name="Espace réservé du numéro de diapositive 3"/>
          <p:cNvSpPr txBox="1">
            <a:spLocks noGrp="1"/>
          </p:cNvSpPr>
          <p:nvPr/>
        </p:nvSpPr>
        <p:spPr bwMode="auto">
          <a:xfrm>
            <a:off x="7821613" y="6605588"/>
            <a:ext cx="1112837" cy="204787"/>
          </a:xfrm>
          <a:prstGeom prst="rect">
            <a:avLst/>
          </a:prstGeom>
          <a:noFill/>
          <a:ln w="9525">
            <a:noFill/>
            <a:miter lim="800000"/>
            <a:headEnd/>
            <a:tailEnd/>
          </a:ln>
        </p:spPr>
        <p:txBody>
          <a:bodyPr lIns="0" tIns="0" rIns="0" bIns="0">
            <a:prstTxWarp prst="textNoShape">
              <a:avLst/>
            </a:prstTxWarp>
          </a:bodyPr>
          <a:lstStyle/>
          <a:p>
            <a:pPr algn="r" defTabSz="1006475"/>
            <a:r>
              <a:rPr lang="fr-FR" sz="900" dirty="0">
                <a:solidFill>
                  <a:srgbClr val="FEB80A"/>
                </a:solidFill>
                <a:latin typeface="Verdana" charset="0"/>
              </a:rPr>
              <a:t>| Diapositive </a:t>
            </a:r>
            <a:fld id="{6FAB8F81-EC49-5641-8C2C-CED29C29410E}" type="slidenum">
              <a:rPr lang="fr-FR" sz="900">
                <a:solidFill>
                  <a:srgbClr val="FEB80A"/>
                </a:solidFill>
                <a:latin typeface="Verdana" charset="0"/>
              </a:rPr>
              <a:pPr algn="r" defTabSz="1006475"/>
              <a:t>10</a:t>
            </a:fld>
            <a:r>
              <a:rPr lang="fr-FR" sz="900" dirty="0">
                <a:solidFill>
                  <a:srgbClr val="FEB80A"/>
                </a:solidFill>
                <a:latin typeface="Verdana"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smtClean="0"/>
              <a:t>Etat des lieux - Finances  </a:t>
            </a:r>
            <a:endParaRPr lang="fr-FR" dirty="0"/>
          </a:p>
        </p:txBody>
      </p:sp>
      <p:sp>
        <p:nvSpPr>
          <p:cNvPr id="5" name="Espace réservé du contenu 4"/>
          <p:cNvSpPr>
            <a:spLocks noGrp="1"/>
          </p:cNvSpPr>
          <p:nvPr>
            <p:ph idx="1"/>
          </p:nvPr>
        </p:nvSpPr>
        <p:spPr>
          <a:xfrm>
            <a:off x="1781503" y="2133600"/>
            <a:ext cx="7076747" cy="4471988"/>
          </a:xfrm>
        </p:spPr>
        <p:txBody>
          <a:bodyPr>
            <a:noAutofit/>
          </a:bodyPr>
          <a:lstStyle/>
          <a:p>
            <a:r>
              <a:rPr lang="fr-FR" b="1" dirty="0" smtClean="0"/>
              <a:t>Analyse financière </a:t>
            </a:r>
            <a:r>
              <a:rPr lang="fr-FR" dirty="0" smtClean="0"/>
              <a:t>pour la période </a:t>
            </a:r>
            <a:r>
              <a:rPr lang="fr-FR" b="1" dirty="0" smtClean="0"/>
              <a:t>2005-2009</a:t>
            </a:r>
            <a:endParaRPr lang="fr-FR" sz="1600" dirty="0" smtClean="0"/>
          </a:p>
          <a:p>
            <a:pPr lvl="1"/>
            <a:r>
              <a:rPr lang="fr-FR" sz="2400" dirty="0" smtClean="0"/>
              <a:t>Le coefficient d’impôt aurait dû être de </a:t>
            </a:r>
            <a:br>
              <a:rPr lang="fr-FR" sz="2400" dirty="0" smtClean="0"/>
            </a:br>
            <a:r>
              <a:rPr lang="fr-FR" sz="2400" b="1" dirty="0" smtClean="0"/>
              <a:t>66 points </a:t>
            </a:r>
            <a:r>
              <a:rPr lang="fr-FR" sz="2400" dirty="0" smtClean="0"/>
              <a:t>pour équilibrer le compte de fonctionnement, y compris les amortissements</a:t>
            </a:r>
          </a:p>
          <a:p>
            <a:pPr lvl="1"/>
            <a:r>
              <a:rPr lang="fr-FR" sz="2400" dirty="0" smtClean="0"/>
              <a:t>Un point d’impôt vaut </a:t>
            </a:r>
            <a:r>
              <a:rPr lang="fr-FR" sz="2400" b="1" dirty="0" smtClean="0"/>
              <a:t>476'780</a:t>
            </a:r>
            <a:r>
              <a:rPr lang="fr-FR" sz="2400" dirty="0" smtClean="0"/>
              <a:t> francs (2009)</a:t>
            </a:r>
          </a:p>
          <a:p>
            <a:pPr lvl="1"/>
            <a:r>
              <a:rPr lang="fr-FR" sz="2400" dirty="0" smtClean="0"/>
              <a:t>Ce résultat comprend </a:t>
            </a:r>
            <a:r>
              <a:rPr lang="fr-FR" sz="2400" b="1" dirty="0" smtClean="0"/>
              <a:t>2.83</a:t>
            </a:r>
            <a:r>
              <a:rPr lang="fr-FR" sz="2400" dirty="0" smtClean="0"/>
              <a:t> points d’impôt relatifs à la prise en charge par le compte principal des découverts </a:t>
            </a:r>
            <a:r>
              <a:rPr lang="fr-FR" sz="2400" b="1" dirty="0" smtClean="0"/>
              <a:t>des chapitres environnementaux</a:t>
            </a:r>
            <a:endParaRPr lang="fr-FR" sz="2400" dirty="0" smtClean="0"/>
          </a:p>
          <a:p>
            <a:pPr lvl="1"/>
            <a:r>
              <a:rPr lang="fr-FR" sz="2400" dirty="0" smtClean="0"/>
              <a:t>Le taux moyen </a:t>
            </a:r>
            <a:r>
              <a:rPr lang="fr-FR" sz="2400" b="1" dirty="0" smtClean="0"/>
              <a:t>des intérêts passifs </a:t>
            </a:r>
            <a:r>
              <a:rPr lang="fr-FR" sz="2400" dirty="0" smtClean="0"/>
              <a:t>payés pour le service de la dette a été </a:t>
            </a:r>
            <a:r>
              <a:rPr lang="fr-FR" sz="2400" b="1" dirty="0" smtClean="0"/>
              <a:t>de 2.94 %</a:t>
            </a:r>
          </a:p>
          <a:p>
            <a:endParaRPr lang="fr-FR" sz="1800" dirty="0"/>
          </a:p>
        </p:txBody>
      </p:sp>
      <p:pic>
        <p:nvPicPr>
          <p:cNvPr id="7" name="Image 6" descr="Logo-VDR-img.jpg"/>
          <p:cNvPicPr/>
          <p:nvPr/>
        </p:nvPicPr>
        <p:blipFill>
          <a:blip r:embed="rId3" cstate="print"/>
          <a:stretch>
            <a:fillRect/>
          </a:stretch>
        </p:blipFill>
        <p:spPr>
          <a:xfrm>
            <a:off x="423321" y="630382"/>
            <a:ext cx="1575870" cy="967840"/>
          </a:xfrm>
          <a:prstGeom prst="rect">
            <a:avLst/>
          </a:prstGeom>
        </p:spPr>
      </p:pic>
      <p:sp>
        <p:nvSpPr>
          <p:cNvPr id="6" name="Espace réservé du numéro de diapositive 3"/>
          <p:cNvSpPr txBox="1">
            <a:spLocks noGrp="1"/>
          </p:cNvSpPr>
          <p:nvPr/>
        </p:nvSpPr>
        <p:spPr bwMode="auto">
          <a:xfrm>
            <a:off x="7821613" y="6605588"/>
            <a:ext cx="1112837" cy="204787"/>
          </a:xfrm>
          <a:prstGeom prst="rect">
            <a:avLst/>
          </a:prstGeom>
          <a:noFill/>
          <a:ln w="9525">
            <a:noFill/>
            <a:miter lim="800000"/>
            <a:headEnd/>
            <a:tailEnd/>
          </a:ln>
        </p:spPr>
        <p:txBody>
          <a:bodyPr lIns="0" tIns="0" rIns="0" bIns="0">
            <a:prstTxWarp prst="textNoShape">
              <a:avLst/>
            </a:prstTxWarp>
          </a:bodyPr>
          <a:lstStyle/>
          <a:p>
            <a:pPr algn="r" defTabSz="1006475"/>
            <a:r>
              <a:rPr lang="fr-FR" sz="900" dirty="0">
                <a:solidFill>
                  <a:srgbClr val="FEB80A"/>
                </a:solidFill>
                <a:latin typeface="Verdana" charset="0"/>
              </a:rPr>
              <a:t>| Diapositive </a:t>
            </a:r>
            <a:fld id="{6FAB8F81-EC49-5641-8C2C-CED29C29410E}" type="slidenum">
              <a:rPr lang="fr-FR" sz="900">
                <a:solidFill>
                  <a:srgbClr val="FEB80A"/>
                </a:solidFill>
                <a:latin typeface="Verdana" charset="0"/>
              </a:rPr>
              <a:pPr algn="r" defTabSz="1006475"/>
              <a:t>11</a:t>
            </a:fld>
            <a:r>
              <a:rPr lang="fr-FR" sz="900" dirty="0">
                <a:solidFill>
                  <a:srgbClr val="FEB80A"/>
                </a:solidFill>
                <a:latin typeface="Verdana"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smtClean="0"/>
              <a:t>Finances : facteurs endogènes</a:t>
            </a:r>
            <a:endParaRPr lang="fr-FR" dirty="0"/>
          </a:p>
        </p:txBody>
      </p:sp>
      <p:sp>
        <p:nvSpPr>
          <p:cNvPr id="5" name="Espace réservé du contenu 4"/>
          <p:cNvSpPr>
            <a:spLocks noGrp="1"/>
          </p:cNvSpPr>
          <p:nvPr>
            <p:ph idx="1"/>
          </p:nvPr>
        </p:nvSpPr>
        <p:spPr>
          <a:xfrm>
            <a:off x="1781503" y="2133599"/>
            <a:ext cx="7076747" cy="4676775"/>
          </a:xfrm>
        </p:spPr>
        <p:txBody>
          <a:bodyPr>
            <a:noAutofit/>
          </a:bodyPr>
          <a:lstStyle/>
          <a:p>
            <a:r>
              <a:rPr lang="fr-FR" sz="2800" b="1" dirty="0" smtClean="0"/>
              <a:t>Sommes maître </a:t>
            </a:r>
            <a:r>
              <a:rPr lang="fr-FR" sz="2800" dirty="0" smtClean="0"/>
              <a:t>du destin en matière de :</a:t>
            </a:r>
          </a:p>
          <a:p>
            <a:pPr lvl="1">
              <a:spcBef>
                <a:spcPts val="1200"/>
              </a:spcBef>
              <a:buFont typeface="+mj-lt"/>
              <a:buAutoNum type="arabicPeriod"/>
            </a:pPr>
            <a:r>
              <a:rPr lang="fr-FR" sz="2800" dirty="0" smtClean="0"/>
              <a:t>Gestion de l’environnement : un taux de couverture de 100% permet une baisse de </a:t>
            </a:r>
            <a:r>
              <a:rPr lang="fr-FR" sz="2800" b="1" dirty="0" smtClean="0"/>
              <a:t>3 points </a:t>
            </a:r>
            <a:r>
              <a:rPr lang="fr-FR" sz="2800" dirty="0" smtClean="0"/>
              <a:t>d’impôt</a:t>
            </a:r>
          </a:p>
          <a:p>
            <a:pPr lvl="1">
              <a:buFont typeface="+mj-lt"/>
              <a:buAutoNum type="arabicPeriod"/>
            </a:pPr>
            <a:r>
              <a:rPr lang="fr-FR" sz="2800" dirty="0" smtClean="0"/>
              <a:t>Transition vers la </a:t>
            </a:r>
            <a:r>
              <a:rPr lang="fr-FR" sz="2800" b="1" dirty="0" smtClean="0"/>
              <a:t>nouvelle organisation administrative</a:t>
            </a:r>
            <a:r>
              <a:rPr lang="fr-FR" sz="2800" dirty="0" smtClean="0"/>
              <a:t> de la commune</a:t>
            </a:r>
          </a:p>
          <a:p>
            <a:pPr lvl="1">
              <a:buFont typeface="+mj-lt"/>
              <a:buAutoNum type="arabicPeriod"/>
            </a:pPr>
            <a:r>
              <a:rPr lang="fr-FR" sz="2800" dirty="0" smtClean="0"/>
              <a:t>Utilisation du </a:t>
            </a:r>
            <a:r>
              <a:rPr lang="fr-FR" sz="2800" b="1" dirty="0" smtClean="0"/>
              <a:t>montant d’encouragement à la fusion </a:t>
            </a:r>
            <a:r>
              <a:rPr lang="fr-FR" sz="2800" dirty="0" smtClean="0"/>
              <a:t>versé par le canton (14 millions – sous réserve) : amortissement de la dette </a:t>
            </a:r>
            <a:r>
              <a:rPr lang="fr-FR" sz="2800" b="1" dirty="0" smtClean="0"/>
              <a:t>ou</a:t>
            </a:r>
            <a:r>
              <a:rPr lang="fr-FR" sz="2800" dirty="0" smtClean="0"/>
              <a:t> autre utilisation ?</a:t>
            </a:r>
          </a:p>
        </p:txBody>
      </p:sp>
      <p:pic>
        <p:nvPicPr>
          <p:cNvPr id="7" name="Image 6" descr="Logo-VDR-img.jpg"/>
          <p:cNvPicPr/>
          <p:nvPr/>
        </p:nvPicPr>
        <p:blipFill>
          <a:blip r:embed="rId3" cstate="print"/>
          <a:stretch>
            <a:fillRect/>
          </a:stretch>
        </p:blipFill>
        <p:spPr>
          <a:xfrm>
            <a:off x="423321" y="630382"/>
            <a:ext cx="1575870" cy="967840"/>
          </a:xfrm>
          <a:prstGeom prst="rect">
            <a:avLst/>
          </a:prstGeom>
        </p:spPr>
      </p:pic>
      <p:sp>
        <p:nvSpPr>
          <p:cNvPr id="6" name="Espace réservé du numéro de diapositive 3"/>
          <p:cNvSpPr txBox="1">
            <a:spLocks noGrp="1"/>
          </p:cNvSpPr>
          <p:nvPr/>
        </p:nvSpPr>
        <p:spPr bwMode="auto">
          <a:xfrm>
            <a:off x="7821613" y="6605588"/>
            <a:ext cx="1112837" cy="204787"/>
          </a:xfrm>
          <a:prstGeom prst="rect">
            <a:avLst/>
          </a:prstGeom>
          <a:noFill/>
          <a:ln w="9525">
            <a:noFill/>
            <a:miter lim="800000"/>
            <a:headEnd/>
            <a:tailEnd/>
          </a:ln>
        </p:spPr>
        <p:txBody>
          <a:bodyPr lIns="0" tIns="0" rIns="0" bIns="0">
            <a:prstTxWarp prst="textNoShape">
              <a:avLst/>
            </a:prstTxWarp>
          </a:bodyPr>
          <a:lstStyle/>
          <a:p>
            <a:pPr algn="r" defTabSz="1006475"/>
            <a:r>
              <a:rPr lang="fr-FR" sz="900" dirty="0">
                <a:solidFill>
                  <a:srgbClr val="FEB80A"/>
                </a:solidFill>
                <a:latin typeface="Verdana" charset="0"/>
              </a:rPr>
              <a:t>| Diapositive </a:t>
            </a:r>
            <a:fld id="{6FAB8F81-EC49-5641-8C2C-CED29C29410E}" type="slidenum">
              <a:rPr lang="fr-FR" sz="900">
                <a:solidFill>
                  <a:srgbClr val="FEB80A"/>
                </a:solidFill>
                <a:latin typeface="Verdana" charset="0"/>
              </a:rPr>
              <a:pPr algn="r" defTabSz="1006475"/>
              <a:t>12</a:t>
            </a:fld>
            <a:r>
              <a:rPr lang="fr-FR" sz="900" dirty="0">
                <a:solidFill>
                  <a:srgbClr val="FEB80A"/>
                </a:solidFill>
                <a:latin typeface="Verdana"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smtClean="0"/>
              <a:t>Finances : facteurs exogènes</a:t>
            </a:r>
            <a:endParaRPr lang="fr-FR" dirty="0"/>
          </a:p>
        </p:txBody>
      </p:sp>
      <p:sp>
        <p:nvSpPr>
          <p:cNvPr id="5" name="Espace réservé du contenu 4"/>
          <p:cNvSpPr>
            <a:spLocks noGrp="1"/>
          </p:cNvSpPr>
          <p:nvPr>
            <p:ph idx="1"/>
          </p:nvPr>
        </p:nvSpPr>
        <p:spPr>
          <a:xfrm>
            <a:off x="1781503" y="2133599"/>
            <a:ext cx="7076747" cy="4676775"/>
          </a:xfrm>
        </p:spPr>
        <p:txBody>
          <a:bodyPr>
            <a:noAutofit/>
          </a:bodyPr>
          <a:lstStyle/>
          <a:p>
            <a:r>
              <a:rPr lang="fr-FR" sz="2800" b="1" dirty="0" smtClean="0"/>
              <a:t>Ne sommes pas maître </a:t>
            </a:r>
            <a:r>
              <a:rPr lang="fr-FR" sz="2800" dirty="0" smtClean="0"/>
              <a:t>en matière de :</a:t>
            </a:r>
          </a:p>
          <a:p>
            <a:pPr lvl="1">
              <a:buFont typeface="+mj-lt"/>
              <a:buAutoNum type="arabicPeriod"/>
            </a:pPr>
            <a:r>
              <a:rPr lang="fr-FR" sz="2800" dirty="0" smtClean="0"/>
              <a:t>La position de la nouvelle commune dans la </a:t>
            </a:r>
            <a:r>
              <a:rPr lang="fr-FR" sz="2800" b="1" dirty="0" smtClean="0"/>
              <a:t>péréquation </a:t>
            </a:r>
            <a:r>
              <a:rPr lang="fr-FR" sz="2800" dirty="0" smtClean="0"/>
              <a:t>intercommunale</a:t>
            </a:r>
          </a:p>
          <a:p>
            <a:pPr lvl="1">
              <a:buFont typeface="+mj-lt"/>
              <a:buAutoNum type="arabicPeriod"/>
            </a:pPr>
            <a:r>
              <a:rPr lang="fr-FR" sz="2800" dirty="0" smtClean="0"/>
              <a:t>La mise en place d’</a:t>
            </a:r>
            <a:r>
              <a:rPr lang="fr-FR" sz="2800" b="1" dirty="0" smtClean="0"/>
              <a:t>Harmos</a:t>
            </a:r>
          </a:p>
          <a:p>
            <a:pPr lvl="1">
              <a:buFont typeface="+mj-lt"/>
              <a:buAutoNum type="arabicPeriod"/>
            </a:pPr>
            <a:r>
              <a:rPr lang="fr-FR" sz="2800" dirty="0" smtClean="0"/>
              <a:t>Les incidences de la nouvelle baisse de </a:t>
            </a:r>
            <a:r>
              <a:rPr lang="fr-FR" sz="2800" b="1" dirty="0" smtClean="0"/>
              <a:t>l’impôt sur les personnes morales</a:t>
            </a:r>
          </a:p>
          <a:p>
            <a:pPr lvl="1">
              <a:buFont typeface="+mj-lt"/>
              <a:buAutoNum type="arabicPeriod"/>
            </a:pPr>
            <a:r>
              <a:rPr lang="fr-FR" sz="2800" dirty="0" smtClean="0"/>
              <a:t>D’autres décisions cantonales pouvant modifier la </a:t>
            </a:r>
            <a:r>
              <a:rPr lang="fr-FR" sz="2800" b="1" dirty="0" smtClean="0"/>
              <a:t>répartition des tâches et des coûts</a:t>
            </a:r>
            <a:r>
              <a:rPr lang="fr-FR" sz="2800" dirty="0" smtClean="0"/>
              <a:t> entre canton et communes</a:t>
            </a:r>
          </a:p>
        </p:txBody>
      </p:sp>
      <p:pic>
        <p:nvPicPr>
          <p:cNvPr id="7" name="Image 6" descr="Logo-VDR-img.jpg"/>
          <p:cNvPicPr/>
          <p:nvPr/>
        </p:nvPicPr>
        <p:blipFill>
          <a:blip r:embed="rId3" cstate="print"/>
          <a:stretch>
            <a:fillRect/>
          </a:stretch>
        </p:blipFill>
        <p:spPr>
          <a:xfrm>
            <a:off x="423321" y="630382"/>
            <a:ext cx="1575870" cy="967840"/>
          </a:xfrm>
          <a:prstGeom prst="rect">
            <a:avLst/>
          </a:prstGeom>
        </p:spPr>
      </p:pic>
      <p:sp>
        <p:nvSpPr>
          <p:cNvPr id="6" name="Espace réservé du numéro de diapositive 3"/>
          <p:cNvSpPr txBox="1">
            <a:spLocks noGrp="1"/>
          </p:cNvSpPr>
          <p:nvPr/>
        </p:nvSpPr>
        <p:spPr bwMode="auto">
          <a:xfrm>
            <a:off x="7821613" y="6605588"/>
            <a:ext cx="1112837" cy="204787"/>
          </a:xfrm>
          <a:prstGeom prst="rect">
            <a:avLst/>
          </a:prstGeom>
          <a:noFill/>
          <a:ln w="9525">
            <a:noFill/>
            <a:miter lim="800000"/>
            <a:headEnd/>
            <a:tailEnd/>
          </a:ln>
        </p:spPr>
        <p:txBody>
          <a:bodyPr lIns="0" tIns="0" rIns="0" bIns="0">
            <a:prstTxWarp prst="textNoShape">
              <a:avLst/>
            </a:prstTxWarp>
          </a:bodyPr>
          <a:lstStyle/>
          <a:p>
            <a:pPr algn="r" defTabSz="1006475"/>
            <a:r>
              <a:rPr lang="fr-FR" sz="900" dirty="0">
                <a:solidFill>
                  <a:srgbClr val="FEB80A"/>
                </a:solidFill>
                <a:latin typeface="Verdana" charset="0"/>
              </a:rPr>
              <a:t>| Diapositive </a:t>
            </a:r>
            <a:fld id="{6FAB8F81-EC49-5641-8C2C-CED29C29410E}" type="slidenum">
              <a:rPr lang="fr-FR" sz="900">
                <a:solidFill>
                  <a:srgbClr val="FEB80A"/>
                </a:solidFill>
                <a:latin typeface="Verdana" charset="0"/>
              </a:rPr>
              <a:pPr algn="r" defTabSz="1006475"/>
              <a:t>13</a:t>
            </a:fld>
            <a:r>
              <a:rPr lang="fr-FR" sz="900" dirty="0">
                <a:solidFill>
                  <a:srgbClr val="FEB80A"/>
                </a:solidFill>
                <a:latin typeface="Verdana"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smtClean="0"/>
              <a:t>Finances : conclusion</a:t>
            </a:r>
            <a:endParaRPr lang="fr-FR" dirty="0"/>
          </a:p>
        </p:txBody>
      </p:sp>
      <p:sp>
        <p:nvSpPr>
          <p:cNvPr id="5" name="Espace réservé du contenu 4"/>
          <p:cNvSpPr>
            <a:spLocks noGrp="1"/>
          </p:cNvSpPr>
          <p:nvPr>
            <p:ph idx="1"/>
          </p:nvPr>
        </p:nvSpPr>
        <p:spPr>
          <a:xfrm>
            <a:off x="1547569" y="2133600"/>
            <a:ext cx="7310681" cy="3992563"/>
          </a:xfrm>
        </p:spPr>
        <p:txBody>
          <a:bodyPr>
            <a:normAutofit/>
          </a:bodyPr>
          <a:lstStyle/>
          <a:p>
            <a:pPr>
              <a:buNone/>
            </a:pPr>
            <a:r>
              <a:rPr lang="fr-FR" sz="3200" dirty="0" smtClean="0"/>
              <a:t>	« Le coefficient fiscal ne doit pas être </a:t>
            </a:r>
            <a:br>
              <a:rPr lang="fr-FR" sz="3200" dirty="0" smtClean="0"/>
            </a:br>
            <a:r>
              <a:rPr lang="fr-FR" sz="3200" dirty="0" smtClean="0"/>
              <a:t>le seul argument. »</a:t>
            </a:r>
            <a:r>
              <a:rPr lang="fr-FR" sz="3200" baseline="30000" dirty="0" smtClean="0"/>
              <a:t>1</a:t>
            </a:r>
          </a:p>
          <a:p>
            <a:pPr>
              <a:buNone/>
            </a:pPr>
            <a:r>
              <a:rPr lang="fr-FR" sz="3200" dirty="0" smtClean="0"/>
              <a:t>	</a:t>
            </a:r>
            <a:br>
              <a:rPr lang="fr-FR" sz="3200" dirty="0" smtClean="0"/>
            </a:br>
            <a:r>
              <a:rPr lang="fr-FR" sz="3200" dirty="0" smtClean="0"/>
              <a:t>Il faut d’abord analyser :</a:t>
            </a:r>
          </a:p>
          <a:p>
            <a:pPr lvl="1"/>
            <a:r>
              <a:rPr lang="fr-FR" sz="2800" dirty="0" smtClean="0"/>
              <a:t>les autres indicateurs financiers</a:t>
            </a:r>
          </a:p>
          <a:p>
            <a:pPr lvl="1"/>
            <a:r>
              <a:rPr lang="fr-FR" sz="2800" dirty="0" smtClean="0"/>
              <a:t>le projet de société – le Val-de-Ruz dessine son avenir sur 15 ans !</a:t>
            </a:r>
          </a:p>
        </p:txBody>
      </p:sp>
      <p:pic>
        <p:nvPicPr>
          <p:cNvPr id="7" name="Image 6" descr="Logo-VDR-img.jpg"/>
          <p:cNvPicPr/>
          <p:nvPr/>
        </p:nvPicPr>
        <p:blipFill>
          <a:blip r:embed="rId3" cstate="print"/>
          <a:stretch>
            <a:fillRect/>
          </a:stretch>
        </p:blipFill>
        <p:spPr>
          <a:xfrm>
            <a:off x="423321" y="630382"/>
            <a:ext cx="1575870" cy="967840"/>
          </a:xfrm>
          <a:prstGeom prst="rect">
            <a:avLst/>
          </a:prstGeom>
        </p:spPr>
      </p:pic>
      <p:sp>
        <p:nvSpPr>
          <p:cNvPr id="6" name="Espace réservé du numéro de diapositive 3"/>
          <p:cNvSpPr txBox="1">
            <a:spLocks noGrp="1"/>
          </p:cNvSpPr>
          <p:nvPr/>
        </p:nvSpPr>
        <p:spPr bwMode="auto">
          <a:xfrm>
            <a:off x="7821613" y="6605588"/>
            <a:ext cx="1112837" cy="204787"/>
          </a:xfrm>
          <a:prstGeom prst="rect">
            <a:avLst/>
          </a:prstGeom>
          <a:noFill/>
          <a:ln w="9525">
            <a:noFill/>
            <a:miter lim="800000"/>
            <a:headEnd/>
            <a:tailEnd/>
          </a:ln>
        </p:spPr>
        <p:txBody>
          <a:bodyPr lIns="0" tIns="0" rIns="0" bIns="0">
            <a:prstTxWarp prst="textNoShape">
              <a:avLst/>
            </a:prstTxWarp>
          </a:bodyPr>
          <a:lstStyle/>
          <a:p>
            <a:pPr algn="r" defTabSz="1006475"/>
            <a:r>
              <a:rPr lang="fr-FR" sz="900" dirty="0">
                <a:solidFill>
                  <a:srgbClr val="FEB80A"/>
                </a:solidFill>
                <a:latin typeface="Verdana" charset="0"/>
              </a:rPr>
              <a:t>| Diapositive </a:t>
            </a:r>
            <a:fld id="{6FAB8F81-EC49-5641-8C2C-CED29C29410E}" type="slidenum">
              <a:rPr lang="fr-FR" sz="900">
                <a:solidFill>
                  <a:srgbClr val="FEB80A"/>
                </a:solidFill>
                <a:latin typeface="Verdana" charset="0"/>
              </a:rPr>
              <a:pPr algn="r" defTabSz="1006475"/>
              <a:t>14</a:t>
            </a:fld>
            <a:r>
              <a:rPr lang="fr-FR" sz="900" dirty="0">
                <a:solidFill>
                  <a:srgbClr val="FEB80A"/>
                </a:solidFill>
                <a:latin typeface="Verdana" charset="0"/>
              </a:rPr>
              <a:t> |</a:t>
            </a:r>
          </a:p>
        </p:txBody>
      </p:sp>
      <p:sp>
        <p:nvSpPr>
          <p:cNvPr id="10" name="ZoneTexte 9"/>
          <p:cNvSpPr txBox="1"/>
          <p:nvPr/>
        </p:nvSpPr>
        <p:spPr>
          <a:xfrm>
            <a:off x="284164" y="6334780"/>
            <a:ext cx="4499499" cy="523220"/>
          </a:xfrm>
          <a:prstGeom prst="rect">
            <a:avLst/>
          </a:prstGeom>
          <a:noFill/>
        </p:spPr>
        <p:txBody>
          <a:bodyPr wrap="none" rtlCol="0">
            <a:spAutoFit/>
          </a:bodyPr>
          <a:lstStyle/>
          <a:p>
            <a:r>
              <a:rPr lang="fr-FR" sz="1400" baseline="30000" dirty="0" smtClean="0"/>
              <a:t>1</a:t>
            </a:r>
            <a:r>
              <a:rPr lang="fr-FR" sz="1400" dirty="0" smtClean="0"/>
              <a:t>Prof. Bernard DAFFLON, Professeur de finances publiques </a:t>
            </a:r>
          </a:p>
          <a:p>
            <a:r>
              <a:rPr lang="fr-FR" sz="1400" dirty="0" smtClean="0"/>
              <a:t>Département d'économie politique - Université de Fribourg </a:t>
            </a:r>
            <a:endParaRPr lang="fr-F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Option Fusion privilégiée</a:t>
            </a:r>
          </a:p>
        </p:txBody>
      </p:sp>
      <p:sp>
        <p:nvSpPr>
          <p:cNvPr id="12" name="Espace réservé du contenu 11"/>
          <p:cNvSpPr>
            <a:spLocks noGrp="1"/>
          </p:cNvSpPr>
          <p:nvPr>
            <p:ph idx="1"/>
          </p:nvPr>
        </p:nvSpPr>
        <p:spPr>
          <a:xfrm>
            <a:off x="1781503" y="2133600"/>
            <a:ext cx="7076747" cy="4471988"/>
          </a:xfrm>
        </p:spPr>
        <p:txBody>
          <a:bodyPr>
            <a:normAutofit fontScale="92500" lnSpcReduction="10000"/>
          </a:bodyPr>
          <a:lstStyle/>
          <a:p>
            <a:r>
              <a:rPr lang="fr-FR" sz="2824" dirty="0" smtClean="0"/>
              <a:t>La fusion est </a:t>
            </a:r>
            <a:r>
              <a:rPr lang="fr-FR" sz="2824" b="1" dirty="0" smtClean="0"/>
              <a:t>privilégiée </a:t>
            </a:r>
            <a:r>
              <a:rPr lang="fr-FR" sz="2824" dirty="0" smtClean="0"/>
              <a:t>sur la base :</a:t>
            </a:r>
          </a:p>
          <a:p>
            <a:pPr lvl="1"/>
            <a:r>
              <a:rPr lang="fr-FR" dirty="0" smtClean="0"/>
              <a:t>des </a:t>
            </a:r>
            <a:r>
              <a:rPr lang="fr-FR" b="1" dirty="0" smtClean="0"/>
              <a:t>constats </a:t>
            </a:r>
            <a:r>
              <a:rPr lang="fr-FR" dirty="0" smtClean="0"/>
              <a:t>(nouvelles collaborations négligeables, absence de coordination intercommunale, problèmes de gouvernance)</a:t>
            </a:r>
          </a:p>
          <a:p>
            <a:pPr lvl="1"/>
            <a:r>
              <a:rPr lang="fr-FR" dirty="0" smtClean="0"/>
              <a:t>des </a:t>
            </a:r>
            <a:r>
              <a:rPr lang="fr-FR" b="1" dirty="0" smtClean="0"/>
              <a:t>conclusions </a:t>
            </a:r>
            <a:r>
              <a:rPr lang="fr-FR" dirty="0" smtClean="0"/>
              <a:t>présentées (pas d’augmentation du poids politique, pas de gestion globale, pas de prises de décision et de réactions rapides, exclusion rapatriement de certaines compétences et peu d’économie d’échelle)  </a:t>
            </a:r>
          </a:p>
          <a:p>
            <a:r>
              <a:rPr lang="fr-FR" dirty="0" smtClean="0"/>
              <a:t>Les groupes de travail n’ont pas donné suite à l’option « rapprochement » et ont établi la base de leurs travaux sur une option « fusion »</a:t>
            </a:r>
          </a:p>
          <a:p>
            <a:r>
              <a:rPr lang="fr-FR" dirty="0" smtClean="0">
                <a:solidFill>
                  <a:schemeClr val="tx1"/>
                </a:solidFill>
              </a:rPr>
              <a:t>L’option « Fusion » a été validée par le Comité de fusion</a:t>
            </a:r>
            <a:endParaRPr lang="fr-FR" dirty="0">
              <a:solidFill>
                <a:schemeClr val="tx1"/>
              </a:solidFill>
            </a:endParaRPr>
          </a:p>
        </p:txBody>
      </p:sp>
      <p:pic>
        <p:nvPicPr>
          <p:cNvPr id="7" name="Image 6" descr="Logo-VDR-img.jpg"/>
          <p:cNvPicPr/>
          <p:nvPr/>
        </p:nvPicPr>
        <p:blipFill>
          <a:blip r:embed="rId3" cstate="print"/>
          <a:stretch>
            <a:fillRect/>
          </a:stretch>
        </p:blipFill>
        <p:spPr>
          <a:xfrm>
            <a:off x="423321" y="630382"/>
            <a:ext cx="1575870" cy="967840"/>
          </a:xfrm>
          <a:prstGeom prst="rect">
            <a:avLst/>
          </a:prstGeom>
        </p:spPr>
      </p:pic>
      <p:sp>
        <p:nvSpPr>
          <p:cNvPr id="6" name="Espace réservé du numéro de diapositive 3"/>
          <p:cNvSpPr txBox="1">
            <a:spLocks noGrp="1"/>
          </p:cNvSpPr>
          <p:nvPr/>
        </p:nvSpPr>
        <p:spPr bwMode="auto">
          <a:xfrm>
            <a:off x="7821613" y="6605588"/>
            <a:ext cx="1112837" cy="204787"/>
          </a:xfrm>
          <a:prstGeom prst="rect">
            <a:avLst/>
          </a:prstGeom>
          <a:noFill/>
          <a:ln w="9525">
            <a:noFill/>
            <a:miter lim="800000"/>
            <a:headEnd/>
            <a:tailEnd/>
          </a:ln>
        </p:spPr>
        <p:txBody>
          <a:bodyPr lIns="0" tIns="0" rIns="0" bIns="0">
            <a:prstTxWarp prst="textNoShape">
              <a:avLst/>
            </a:prstTxWarp>
          </a:bodyPr>
          <a:lstStyle/>
          <a:p>
            <a:pPr algn="r" defTabSz="1006475"/>
            <a:r>
              <a:rPr lang="fr-FR" sz="900" dirty="0">
                <a:solidFill>
                  <a:srgbClr val="FEB80A"/>
                </a:solidFill>
                <a:latin typeface="Verdana" charset="0"/>
              </a:rPr>
              <a:t>| Diapositive </a:t>
            </a:r>
            <a:fld id="{6FAB8F81-EC49-5641-8C2C-CED29C29410E}" type="slidenum">
              <a:rPr lang="fr-FR" sz="900">
                <a:solidFill>
                  <a:srgbClr val="FEB80A"/>
                </a:solidFill>
                <a:latin typeface="Verdana" charset="0"/>
              </a:rPr>
              <a:pPr algn="r" defTabSz="1006475"/>
              <a:t>15</a:t>
            </a:fld>
            <a:r>
              <a:rPr lang="fr-FR" sz="900" dirty="0">
                <a:solidFill>
                  <a:srgbClr val="FEB80A"/>
                </a:solidFill>
                <a:latin typeface="Verdana"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smtClean="0"/>
              <a:t>1</a:t>
            </a:r>
            <a:r>
              <a:rPr lang="fr-FR" baseline="30000" dirty="0" smtClean="0"/>
              <a:t>er</a:t>
            </a:r>
            <a:r>
              <a:rPr lang="fr-FR" dirty="0" smtClean="0"/>
              <a:t> scénario – Présentation</a:t>
            </a:r>
            <a:endParaRPr lang="fr-FR" dirty="0"/>
          </a:p>
        </p:txBody>
      </p:sp>
      <p:sp>
        <p:nvSpPr>
          <p:cNvPr id="5" name="Espace réservé du contenu 4"/>
          <p:cNvSpPr>
            <a:spLocks noGrp="1"/>
          </p:cNvSpPr>
          <p:nvPr>
            <p:ph idx="1"/>
          </p:nvPr>
        </p:nvSpPr>
        <p:spPr>
          <a:xfrm>
            <a:off x="1781503" y="2133600"/>
            <a:ext cx="7152947" cy="3992563"/>
          </a:xfrm>
        </p:spPr>
        <p:txBody>
          <a:bodyPr>
            <a:noAutofit/>
          </a:bodyPr>
          <a:lstStyle/>
          <a:p>
            <a:r>
              <a:rPr lang="fr-FR" sz="2800" b="1" dirty="0" smtClean="0"/>
              <a:t>Réflexions </a:t>
            </a:r>
            <a:r>
              <a:rPr lang="fr-FR" sz="2800" dirty="0" smtClean="0"/>
              <a:t>de 5 groupes de travail qui, durant cet été, ont produit </a:t>
            </a:r>
            <a:r>
              <a:rPr lang="fr-FR" sz="2800" b="1" dirty="0" smtClean="0"/>
              <a:t>78 fiches</a:t>
            </a:r>
            <a:endParaRPr lang="fr-FR" sz="2800" dirty="0" smtClean="0"/>
          </a:p>
          <a:p>
            <a:r>
              <a:rPr lang="fr-FR" sz="2800" b="1" dirty="0" smtClean="0"/>
              <a:t>Amendement </a:t>
            </a:r>
            <a:r>
              <a:rPr lang="fr-FR" sz="2800" dirty="0" smtClean="0"/>
              <a:t>de ces propositions par les Conseils communaux des 16 communes</a:t>
            </a:r>
          </a:p>
          <a:p>
            <a:r>
              <a:rPr lang="fr-FR" sz="2800" dirty="0" smtClean="0"/>
              <a:t>A ce jour, 1 question reste encore ouverte </a:t>
            </a:r>
            <a:br>
              <a:rPr lang="fr-FR" sz="2800" dirty="0" smtClean="0"/>
            </a:br>
            <a:r>
              <a:rPr lang="fr-FR" sz="2800" dirty="0" smtClean="0"/>
              <a:t>(taux d’occupation du Conseil communal)</a:t>
            </a:r>
          </a:p>
        </p:txBody>
      </p:sp>
      <p:pic>
        <p:nvPicPr>
          <p:cNvPr id="7" name="Image 6" descr="Logo-VDR-img.jpg"/>
          <p:cNvPicPr/>
          <p:nvPr/>
        </p:nvPicPr>
        <p:blipFill>
          <a:blip r:embed="rId3" cstate="print"/>
          <a:stretch>
            <a:fillRect/>
          </a:stretch>
        </p:blipFill>
        <p:spPr>
          <a:xfrm>
            <a:off x="423321" y="630382"/>
            <a:ext cx="1575870" cy="967840"/>
          </a:xfrm>
          <a:prstGeom prst="rect">
            <a:avLst/>
          </a:prstGeom>
        </p:spPr>
      </p:pic>
      <p:sp>
        <p:nvSpPr>
          <p:cNvPr id="6" name="Espace réservé du numéro de diapositive 3"/>
          <p:cNvSpPr txBox="1">
            <a:spLocks noGrp="1"/>
          </p:cNvSpPr>
          <p:nvPr/>
        </p:nvSpPr>
        <p:spPr bwMode="auto">
          <a:xfrm>
            <a:off x="7821613" y="6605588"/>
            <a:ext cx="1112837" cy="204787"/>
          </a:xfrm>
          <a:prstGeom prst="rect">
            <a:avLst/>
          </a:prstGeom>
          <a:noFill/>
          <a:ln w="9525">
            <a:noFill/>
            <a:miter lim="800000"/>
            <a:headEnd/>
            <a:tailEnd/>
          </a:ln>
        </p:spPr>
        <p:txBody>
          <a:bodyPr lIns="0" tIns="0" rIns="0" bIns="0">
            <a:prstTxWarp prst="textNoShape">
              <a:avLst/>
            </a:prstTxWarp>
          </a:bodyPr>
          <a:lstStyle/>
          <a:p>
            <a:pPr algn="r" defTabSz="1006475"/>
            <a:r>
              <a:rPr lang="fr-FR" sz="900" dirty="0">
                <a:solidFill>
                  <a:srgbClr val="FEB80A"/>
                </a:solidFill>
                <a:latin typeface="Verdana" charset="0"/>
              </a:rPr>
              <a:t>| Diapositive </a:t>
            </a:r>
            <a:fld id="{6FAB8F81-EC49-5641-8C2C-CED29C29410E}" type="slidenum">
              <a:rPr lang="fr-FR" sz="900">
                <a:solidFill>
                  <a:srgbClr val="FEB80A"/>
                </a:solidFill>
                <a:latin typeface="Verdana" charset="0"/>
              </a:rPr>
              <a:pPr algn="r" defTabSz="1006475"/>
              <a:t>16</a:t>
            </a:fld>
            <a:r>
              <a:rPr lang="fr-FR" sz="900" dirty="0">
                <a:solidFill>
                  <a:srgbClr val="FEB80A"/>
                </a:solidFill>
                <a:latin typeface="Verdana"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smtClean="0"/>
              <a:t>1</a:t>
            </a:r>
            <a:r>
              <a:rPr lang="fr-FR" baseline="30000" dirty="0" smtClean="0"/>
              <a:t>er</a:t>
            </a:r>
            <a:r>
              <a:rPr lang="fr-FR" dirty="0" smtClean="0"/>
              <a:t> scénario – Présentation</a:t>
            </a:r>
            <a:endParaRPr lang="fr-FR" dirty="0"/>
          </a:p>
        </p:txBody>
      </p:sp>
      <p:sp>
        <p:nvSpPr>
          <p:cNvPr id="5" name="Espace réservé du contenu 4"/>
          <p:cNvSpPr>
            <a:spLocks noGrp="1"/>
          </p:cNvSpPr>
          <p:nvPr>
            <p:ph idx="1"/>
          </p:nvPr>
        </p:nvSpPr>
        <p:spPr>
          <a:xfrm>
            <a:off x="1781503" y="2005535"/>
            <a:ext cx="7599969" cy="4804839"/>
          </a:xfrm>
        </p:spPr>
        <p:txBody>
          <a:bodyPr>
            <a:noAutofit/>
          </a:bodyPr>
          <a:lstStyle/>
          <a:p>
            <a:pPr>
              <a:buNone/>
            </a:pPr>
            <a:r>
              <a:rPr lang="fr-CH" sz="3200" dirty="0" smtClean="0"/>
              <a:t>Comment publier la </a:t>
            </a:r>
            <a:r>
              <a:rPr lang="fr-CH" sz="3200" b="1" dirty="0" smtClean="0"/>
              <a:t>synthèse </a:t>
            </a:r>
            <a:r>
              <a:rPr lang="fr-CH" sz="3200" dirty="0" smtClean="0"/>
              <a:t>de 78 fiches ?</a:t>
            </a:r>
          </a:p>
          <a:p>
            <a:r>
              <a:rPr lang="fr-FR" sz="2800" b="1" dirty="0" smtClean="0"/>
              <a:t>Institutions et organisation administrative </a:t>
            </a:r>
            <a:r>
              <a:rPr lang="fr-FR" sz="2800" dirty="0" smtClean="0"/>
              <a:t>: </a:t>
            </a:r>
            <a:br>
              <a:rPr lang="fr-FR" sz="2800" dirty="0" smtClean="0"/>
            </a:br>
            <a:r>
              <a:rPr lang="fr-FR" sz="2800" dirty="0" smtClean="0"/>
              <a:t>14 fiches ont été produites</a:t>
            </a:r>
            <a:br>
              <a:rPr lang="fr-FR" sz="2800" dirty="0" smtClean="0"/>
            </a:br>
            <a:r>
              <a:rPr lang="fr-FR" dirty="0" smtClean="0"/>
              <a:t>Elles seront intégrées dans la </a:t>
            </a:r>
            <a:r>
              <a:rPr lang="fr-FR" b="1" dirty="0" smtClean="0"/>
              <a:t>Convention de fusion</a:t>
            </a:r>
            <a:br>
              <a:rPr lang="fr-FR" b="1" dirty="0" smtClean="0"/>
            </a:br>
            <a:r>
              <a:rPr lang="fr-FR" dirty="0" smtClean="0"/>
              <a:t>Présentation de 3 fiches (les principales)</a:t>
            </a:r>
            <a:endParaRPr lang="fr-FR" b="1" dirty="0" smtClean="0"/>
          </a:p>
          <a:p>
            <a:endParaRPr lang="fr-FR" sz="900" b="1" dirty="0" smtClean="0"/>
          </a:p>
          <a:p>
            <a:r>
              <a:rPr lang="fr-FR" sz="2800" dirty="0" smtClean="0"/>
              <a:t>Perspectives par </a:t>
            </a:r>
            <a:r>
              <a:rPr lang="fr-FR" sz="2800" b="1" dirty="0" smtClean="0"/>
              <a:t>domaine </a:t>
            </a:r>
            <a:r>
              <a:rPr lang="fr-FR" sz="2800" dirty="0" smtClean="0"/>
              <a:t>:</a:t>
            </a:r>
            <a:br>
              <a:rPr lang="fr-FR" sz="2800" dirty="0" smtClean="0"/>
            </a:br>
            <a:r>
              <a:rPr lang="fr-FR" sz="2800" dirty="0" smtClean="0"/>
              <a:t>64 fiches sont très techniques</a:t>
            </a:r>
            <a:br>
              <a:rPr lang="fr-FR" sz="2800" dirty="0" smtClean="0"/>
            </a:br>
            <a:r>
              <a:rPr lang="fr-FR" dirty="0" smtClean="0"/>
              <a:t>Elles seront intégrées dans le </a:t>
            </a:r>
            <a:r>
              <a:rPr lang="fr-FR" b="1" dirty="0" smtClean="0"/>
              <a:t>Rapport de fusion</a:t>
            </a:r>
            <a:br>
              <a:rPr lang="fr-FR" b="1" dirty="0" smtClean="0"/>
            </a:br>
            <a:r>
              <a:rPr lang="fr-FR" dirty="0" smtClean="0"/>
              <a:t>Présentation d’une seule fiche (choix subjectif)</a:t>
            </a:r>
          </a:p>
        </p:txBody>
      </p:sp>
      <p:pic>
        <p:nvPicPr>
          <p:cNvPr id="7" name="Image 6" descr="Logo-VDR-img.jpg"/>
          <p:cNvPicPr/>
          <p:nvPr/>
        </p:nvPicPr>
        <p:blipFill>
          <a:blip r:embed="rId3" cstate="print"/>
          <a:stretch>
            <a:fillRect/>
          </a:stretch>
        </p:blipFill>
        <p:spPr>
          <a:xfrm>
            <a:off x="423321" y="630382"/>
            <a:ext cx="1575870" cy="967840"/>
          </a:xfrm>
          <a:prstGeom prst="rect">
            <a:avLst/>
          </a:prstGeom>
        </p:spPr>
      </p:pic>
      <p:sp>
        <p:nvSpPr>
          <p:cNvPr id="6" name="Espace réservé du numéro de diapositive 3"/>
          <p:cNvSpPr txBox="1">
            <a:spLocks noGrp="1"/>
          </p:cNvSpPr>
          <p:nvPr/>
        </p:nvSpPr>
        <p:spPr bwMode="auto">
          <a:xfrm>
            <a:off x="7821613" y="6605588"/>
            <a:ext cx="1112837" cy="204787"/>
          </a:xfrm>
          <a:prstGeom prst="rect">
            <a:avLst/>
          </a:prstGeom>
          <a:noFill/>
          <a:ln w="9525">
            <a:noFill/>
            <a:miter lim="800000"/>
            <a:headEnd/>
            <a:tailEnd/>
          </a:ln>
        </p:spPr>
        <p:txBody>
          <a:bodyPr lIns="0" tIns="0" rIns="0" bIns="0">
            <a:prstTxWarp prst="textNoShape">
              <a:avLst/>
            </a:prstTxWarp>
          </a:bodyPr>
          <a:lstStyle/>
          <a:p>
            <a:pPr algn="r" defTabSz="1006475"/>
            <a:r>
              <a:rPr lang="fr-FR" sz="900" dirty="0">
                <a:solidFill>
                  <a:srgbClr val="FEB80A"/>
                </a:solidFill>
                <a:latin typeface="Verdana" charset="0"/>
              </a:rPr>
              <a:t>| Diapositive </a:t>
            </a:r>
            <a:fld id="{6FAB8F81-EC49-5641-8C2C-CED29C29410E}" type="slidenum">
              <a:rPr lang="fr-FR" sz="900">
                <a:solidFill>
                  <a:srgbClr val="FEB80A"/>
                </a:solidFill>
                <a:latin typeface="Verdana" charset="0"/>
              </a:rPr>
              <a:pPr algn="r" defTabSz="1006475"/>
              <a:t>17</a:t>
            </a:fld>
            <a:r>
              <a:rPr lang="fr-FR" sz="900" dirty="0">
                <a:solidFill>
                  <a:srgbClr val="FEB80A"/>
                </a:solidFill>
                <a:latin typeface="Verdana"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smtClean="0"/>
              <a:t>1</a:t>
            </a:r>
            <a:r>
              <a:rPr lang="fr-FR" baseline="30000" dirty="0" smtClean="0"/>
              <a:t>er</a:t>
            </a:r>
            <a:r>
              <a:rPr lang="fr-FR" dirty="0" smtClean="0"/>
              <a:t> scénario – Institutions</a:t>
            </a:r>
            <a:endParaRPr lang="fr-FR" dirty="0"/>
          </a:p>
        </p:txBody>
      </p:sp>
      <p:sp>
        <p:nvSpPr>
          <p:cNvPr id="5" name="Espace réservé du contenu 4"/>
          <p:cNvSpPr>
            <a:spLocks noGrp="1"/>
          </p:cNvSpPr>
          <p:nvPr>
            <p:ph idx="1"/>
          </p:nvPr>
        </p:nvSpPr>
        <p:spPr>
          <a:xfrm>
            <a:off x="1781503" y="2133600"/>
            <a:ext cx="7076747" cy="4471988"/>
          </a:xfrm>
        </p:spPr>
        <p:txBody>
          <a:bodyPr>
            <a:normAutofit lnSpcReduction="10000"/>
          </a:bodyPr>
          <a:lstStyle/>
          <a:p>
            <a:r>
              <a:rPr lang="fr-FR" sz="3200" b="1" dirty="0" smtClean="0"/>
              <a:t>Nom</a:t>
            </a:r>
            <a:r>
              <a:rPr lang="fr-FR" sz="3200" dirty="0" smtClean="0"/>
              <a:t> de la nouvelle commune  </a:t>
            </a:r>
            <a:r>
              <a:rPr lang="fr-FR" dirty="0" smtClean="0"/>
              <a:t> </a:t>
            </a:r>
          </a:p>
          <a:p>
            <a:pPr>
              <a:buNone/>
            </a:pPr>
            <a:r>
              <a:rPr lang="fr-FR" sz="1600" dirty="0" smtClean="0">
                <a:solidFill>
                  <a:srgbClr val="FF0000"/>
                </a:solidFill>
              </a:rPr>
              <a:t> </a:t>
            </a:r>
            <a:r>
              <a:rPr lang="fr-FR" sz="3800" dirty="0" smtClean="0">
                <a:solidFill>
                  <a:srgbClr val="FF0000"/>
                </a:solidFill>
              </a:rPr>
              <a:t/>
            </a:r>
            <a:br>
              <a:rPr lang="fr-FR" sz="3800" dirty="0" smtClean="0">
                <a:solidFill>
                  <a:srgbClr val="FF0000"/>
                </a:solidFill>
              </a:rPr>
            </a:br>
            <a:r>
              <a:rPr lang="fr-FR" sz="3800" dirty="0" smtClean="0">
                <a:solidFill>
                  <a:schemeClr val="accent4">
                    <a:lumMod val="75000"/>
                  </a:schemeClr>
                </a:solidFill>
              </a:rPr>
              <a:t>Commune de </a:t>
            </a:r>
            <a:r>
              <a:rPr lang="fr-FR" sz="3800" b="1" dirty="0" smtClean="0">
                <a:solidFill>
                  <a:schemeClr val="accent4">
                    <a:lumMod val="75000"/>
                  </a:schemeClr>
                </a:solidFill>
              </a:rPr>
              <a:t>Val-de-Ruz</a:t>
            </a:r>
          </a:p>
          <a:p>
            <a:pPr lvl="1">
              <a:buNone/>
            </a:pPr>
            <a:r>
              <a:rPr lang="fr-FR" sz="1730" dirty="0" smtClean="0">
                <a:solidFill>
                  <a:srgbClr val="FF0000"/>
                </a:solidFill>
              </a:rPr>
              <a:t> </a:t>
            </a:r>
          </a:p>
          <a:p>
            <a:pPr lvl="1">
              <a:buNone/>
            </a:pPr>
            <a:r>
              <a:rPr lang="fr-FR" sz="3459" dirty="0" smtClean="0">
                <a:solidFill>
                  <a:srgbClr val="000000"/>
                </a:solidFill>
              </a:rPr>
              <a:t>Adopté à l’unanimité !</a:t>
            </a:r>
          </a:p>
          <a:p>
            <a:endParaRPr lang="fr-FR" sz="3027" dirty="0" smtClean="0"/>
          </a:p>
          <a:p>
            <a:r>
              <a:rPr lang="fr-FR" sz="3027" dirty="0" smtClean="0"/>
              <a:t>« </a:t>
            </a:r>
            <a:r>
              <a:rPr lang="fr-FR" sz="3027" b="1" dirty="0" smtClean="0"/>
              <a:t>Merci</a:t>
            </a:r>
            <a:r>
              <a:rPr lang="fr-FR" sz="3027" dirty="0" smtClean="0"/>
              <a:t> » à ceux qui ont participé au concours d’idées</a:t>
            </a:r>
          </a:p>
          <a:p>
            <a:pPr lvl="1">
              <a:buNone/>
            </a:pPr>
            <a:endParaRPr lang="fr-FR" sz="3600" dirty="0" smtClean="0">
              <a:solidFill>
                <a:srgbClr val="000000"/>
              </a:solidFill>
            </a:endParaRPr>
          </a:p>
        </p:txBody>
      </p:sp>
      <p:pic>
        <p:nvPicPr>
          <p:cNvPr id="7" name="Image 6" descr="Logo-VDR-img.jpg"/>
          <p:cNvPicPr/>
          <p:nvPr/>
        </p:nvPicPr>
        <p:blipFill>
          <a:blip r:embed="rId3" cstate="print"/>
          <a:stretch>
            <a:fillRect/>
          </a:stretch>
        </p:blipFill>
        <p:spPr>
          <a:xfrm>
            <a:off x="423321" y="630382"/>
            <a:ext cx="1575870" cy="967840"/>
          </a:xfrm>
          <a:prstGeom prst="rect">
            <a:avLst/>
          </a:prstGeom>
        </p:spPr>
      </p:pic>
      <p:sp>
        <p:nvSpPr>
          <p:cNvPr id="6" name="Espace réservé du numéro de diapositive 3"/>
          <p:cNvSpPr txBox="1">
            <a:spLocks noGrp="1"/>
          </p:cNvSpPr>
          <p:nvPr/>
        </p:nvSpPr>
        <p:spPr bwMode="auto">
          <a:xfrm>
            <a:off x="7821613" y="6605588"/>
            <a:ext cx="1112837" cy="204787"/>
          </a:xfrm>
          <a:prstGeom prst="rect">
            <a:avLst/>
          </a:prstGeom>
          <a:noFill/>
          <a:ln w="9525">
            <a:noFill/>
            <a:miter lim="800000"/>
            <a:headEnd/>
            <a:tailEnd/>
          </a:ln>
        </p:spPr>
        <p:txBody>
          <a:bodyPr lIns="0" tIns="0" rIns="0" bIns="0">
            <a:prstTxWarp prst="textNoShape">
              <a:avLst/>
            </a:prstTxWarp>
          </a:bodyPr>
          <a:lstStyle/>
          <a:p>
            <a:pPr algn="r" defTabSz="1006475"/>
            <a:r>
              <a:rPr lang="fr-FR" sz="900" dirty="0">
                <a:solidFill>
                  <a:srgbClr val="FEB80A"/>
                </a:solidFill>
                <a:latin typeface="Verdana" charset="0"/>
              </a:rPr>
              <a:t>| Diapositive </a:t>
            </a:r>
            <a:fld id="{6FAB8F81-EC49-5641-8C2C-CED29C29410E}" type="slidenum">
              <a:rPr lang="fr-FR" sz="900">
                <a:solidFill>
                  <a:srgbClr val="FEB80A"/>
                </a:solidFill>
                <a:latin typeface="Verdana" charset="0"/>
              </a:rPr>
              <a:pPr algn="r" defTabSz="1006475"/>
              <a:t>18</a:t>
            </a:fld>
            <a:r>
              <a:rPr lang="fr-FR" sz="900" dirty="0">
                <a:solidFill>
                  <a:srgbClr val="FEB80A"/>
                </a:solidFill>
                <a:latin typeface="Verdana"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smtClean="0"/>
              <a:t>1</a:t>
            </a:r>
            <a:r>
              <a:rPr lang="fr-FR" baseline="30000" dirty="0" smtClean="0"/>
              <a:t>er</a:t>
            </a:r>
            <a:r>
              <a:rPr lang="fr-FR" dirty="0" smtClean="0"/>
              <a:t> scénario – Institutions</a:t>
            </a:r>
            <a:endParaRPr lang="fr-FR" dirty="0"/>
          </a:p>
        </p:txBody>
      </p:sp>
      <p:sp>
        <p:nvSpPr>
          <p:cNvPr id="5" name="Espace réservé du contenu 4"/>
          <p:cNvSpPr>
            <a:spLocks noGrp="1"/>
          </p:cNvSpPr>
          <p:nvPr>
            <p:ph idx="1"/>
          </p:nvPr>
        </p:nvSpPr>
        <p:spPr/>
        <p:txBody>
          <a:bodyPr>
            <a:normAutofit/>
          </a:bodyPr>
          <a:lstStyle/>
          <a:p>
            <a:r>
              <a:rPr lang="fr-FR" sz="2800" b="1" dirty="0" smtClean="0"/>
              <a:t>Armoiries</a:t>
            </a:r>
          </a:p>
        </p:txBody>
      </p:sp>
      <p:pic>
        <p:nvPicPr>
          <p:cNvPr id="7" name="Image 6" descr="Logo-VDR-img.jpg"/>
          <p:cNvPicPr/>
          <p:nvPr/>
        </p:nvPicPr>
        <p:blipFill>
          <a:blip r:embed="rId3" cstate="print"/>
          <a:stretch>
            <a:fillRect/>
          </a:stretch>
        </p:blipFill>
        <p:spPr>
          <a:xfrm>
            <a:off x="423321" y="630382"/>
            <a:ext cx="1575870" cy="967840"/>
          </a:xfrm>
          <a:prstGeom prst="rect">
            <a:avLst/>
          </a:prstGeom>
        </p:spPr>
      </p:pic>
      <p:sp>
        <p:nvSpPr>
          <p:cNvPr id="6" name="Espace réservé du numéro de diapositive 3"/>
          <p:cNvSpPr txBox="1">
            <a:spLocks noGrp="1"/>
          </p:cNvSpPr>
          <p:nvPr/>
        </p:nvSpPr>
        <p:spPr bwMode="auto">
          <a:xfrm>
            <a:off x="7821613" y="6605588"/>
            <a:ext cx="1112837" cy="204787"/>
          </a:xfrm>
          <a:prstGeom prst="rect">
            <a:avLst/>
          </a:prstGeom>
          <a:noFill/>
          <a:ln w="9525">
            <a:noFill/>
            <a:miter lim="800000"/>
            <a:headEnd/>
            <a:tailEnd/>
          </a:ln>
        </p:spPr>
        <p:txBody>
          <a:bodyPr lIns="0" tIns="0" rIns="0" bIns="0">
            <a:prstTxWarp prst="textNoShape">
              <a:avLst/>
            </a:prstTxWarp>
          </a:bodyPr>
          <a:lstStyle/>
          <a:p>
            <a:pPr algn="r" defTabSz="1006475"/>
            <a:r>
              <a:rPr lang="fr-FR" sz="900" dirty="0">
                <a:solidFill>
                  <a:srgbClr val="FEB80A"/>
                </a:solidFill>
                <a:latin typeface="Verdana" charset="0"/>
              </a:rPr>
              <a:t>| Diapositive </a:t>
            </a:r>
            <a:fld id="{6FAB8F81-EC49-5641-8C2C-CED29C29410E}" type="slidenum">
              <a:rPr lang="fr-FR" sz="900">
                <a:solidFill>
                  <a:srgbClr val="FEB80A"/>
                </a:solidFill>
                <a:latin typeface="Verdana" charset="0"/>
              </a:rPr>
              <a:pPr algn="r" defTabSz="1006475"/>
              <a:t>19</a:t>
            </a:fld>
            <a:r>
              <a:rPr lang="fr-FR" sz="900" dirty="0">
                <a:solidFill>
                  <a:srgbClr val="FEB80A"/>
                </a:solidFill>
                <a:latin typeface="Verdana" charset="0"/>
              </a:rPr>
              <a:t> |</a:t>
            </a:r>
          </a:p>
        </p:txBody>
      </p:sp>
      <p:sp>
        <p:nvSpPr>
          <p:cNvPr id="11" name="ZoneTexte 10"/>
          <p:cNvSpPr txBox="1"/>
          <p:nvPr/>
        </p:nvSpPr>
        <p:spPr>
          <a:xfrm rot="19624248">
            <a:off x="455872" y="3509733"/>
            <a:ext cx="2340438" cy="1323439"/>
          </a:xfrm>
          <a:prstGeom prst="rect">
            <a:avLst/>
          </a:prstGeom>
          <a:noFill/>
        </p:spPr>
        <p:txBody>
          <a:bodyPr wrap="square" rtlCol="0">
            <a:spAutoFit/>
          </a:bodyPr>
          <a:lstStyle/>
          <a:p>
            <a:pPr algn="ctr"/>
            <a:r>
              <a:rPr lang="fr-FR" sz="4000" b="1" dirty="0" smtClean="0">
                <a:solidFill>
                  <a:srgbClr val="FF0000"/>
                </a:solidFill>
              </a:rPr>
              <a:t>Projet</a:t>
            </a:r>
          </a:p>
          <a:p>
            <a:pPr algn="ctr"/>
            <a:r>
              <a:rPr lang="fr-FR" sz="4000" b="1" dirty="0" smtClean="0">
                <a:solidFill>
                  <a:srgbClr val="FF0000"/>
                </a:solidFill>
              </a:rPr>
              <a:t>fictif</a:t>
            </a:r>
            <a:endParaRPr lang="fr-FR" sz="4000" b="1" dirty="0">
              <a:solidFill>
                <a:srgbClr val="FF0000"/>
              </a:solidFill>
            </a:endParaRPr>
          </a:p>
        </p:txBody>
      </p:sp>
      <p:pic>
        <p:nvPicPr>
          <p:cNvPr id="8" name="Image 7"/>
          <p:cNvPicPr>
            <a:picLocks noChangeAspect="1"/>
          </p:cNvPicPr>
          <p:nvPr/>
        </p:nvPicPr>
        <p:blipFill>
          <a:blip r:embed="rId4" cstate="print"/>
          <a:stretch>
            <a:fillRect/>
          </a:stretch>
        </p:blipFill>
        <p:spPr>
          <a:xfrm>
            <a:off x="2386519" y="3245555"/>
            <a:ext cx="1598195" cy="1749848"/>
          </a:xfrm>
          <a:prstGeom prst="rect">
            <a:avLst/>
          </a:prstGeom>
        </p:spPr>
      </p:pic>
      <p:sp>
        <p:nvSpPr>
          <p:cNvPr id="9" name="ZoneTexte 8"/>
          <p:cNvSpPr txBox="1"/>
          <p:nvPr/>
        </p:nvSpPr>
        <p:spPr>
          <a:xfrm>
            <a:off x="4383852" y="2803407"/>
            <a:ext cx="4474398" cy="3416320"/>
          </a:xfrm>
          <a:prstGeom prst="rect">
            <a:avLst/>
          </a:prstGeom>
          <a:noFill/>
        </p:spPr>
        <p:txBody>
          <a:bodyPr wrap="square" rtlCol="0">
            <a:spAutoFit/>
          </a:bodyPr>
          <a:lstStyle/>
          <a:p>
            <a:r>
              <a:rPr lang="fr-FR" sz="2400" dirty="0" smtClean="0"/>
              <a:t>Aucune décision prise à ce jour !</a:t>
            </a:r>
          </a:p>
          <a:p>
            <a:endParaRPr lang="fr-FR" sz="2400" dirty="0" smtClean="0"/>
          </a:p>
          <a:p>
            <a:r>
              <a:rPr lang="fr-FR" sz="2400" dirty="0" smtClean="0"/>
              <a:t>Un groupe de travail </a:t>
            </a:r>
            <a:r>
              <a:rPr lang="fr-FR" sz="2400" b="1" dirty="0" smtClean="0"/>
              <a:t>planche </a:t>
            </a:r>
            <a:r>
              <a:rPr lang="fr-FR" sz="2400" dirty="0" smtClean="0"/>
              <a:t>sur un projet d’armoirie pour la nouvelle commune.</a:t>
            </a:r>
          </a:p>
          <a:p>
            <a:endParaRPr lang="fr-FR" sz="2400" dirty="0" smtClean="0"/>
          </a:p>
          <a:p>
            <a:r>
              <a:rPr lang="fr-FR" sz="2400" dirty="0" smtClean="0"/>
              <a:t>Décision sera rendue pour s’intégrer dans la Convention de fusion </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 de la soirée</a:t>
            </a:r>
            <a:endParaRPr lang="fr-FR" dirty="0"/>
          </a:p>
        </p:txBody>
      </p:sp>
      <p:sp>
        <p:nvSpPr>
          <p:cNvPr id="3" name="Espace réservé du contenu 2"/>
          <p:cNvSpPr>
            <a:spLocks noGrp="1"/>
          </p:cNvSpPr>
          <p:nvPr>
            <p:ph idx="1"/>
          </p:nvPr>
        </p:nvSpPr>
        <p:spPr>
          <a:xfrm>
            <a:off x="1781503" y="2058896"/>
            <a:ext cx="7076747" cy="4676775"/>
          </a:xfrm>
        </p:spPr>
        <p:txBody>
          <a:bodyPr>
            <a:normAutofit fontScale="92500" lnSpcReduction="10000"/>
          </a:bodyPr>
          <a:lstStyle/>
          <a:p>
            <a:r>
              <a:rPr lang="fr-FR" dirty="0" smtClean="0"/>
              <a:t>Le pas à pas du processus - Où en sommes-nous ?</a:t>
            </a:r>
          </a:p>
          <a:p>
            <a:r>
              <a:rPr lang="fr-FR" dirty="0" smtClean="0"/>
              <a:t>Dimension sociétale – Donner du sens à la fusion</a:t>
            </a:r>
          </a:p>
          <a:p>
            <a:r>
              <a:rPr lang="fr-FR" dirty="0" smtClean="0"/>
              <a:t>Analyse financière – Etat des lieux</a:t>
            </a:r>
          </a:p>
          <a:p>
            <a:r>
              <a:rPr lang="fr-FR" dirty="0" smtClean="0"/>
              <a:t>Option Fusion privilégiée</a:t>
            </a:r>
          </a:p>
          <a:p>
            <a:r>
              <a:rPr lang="fr-FR" dirty="0" smtClean="0"/>
              <a:t>1</a:t>
            </a:r>
            <a:r>
              <a:rPr lang="fr-FR" baseline="30000" dirty="0" smtClean="0"/>
              <a:t>er</a:t>
            </a:r>
            <a:r>
              <a:rPr lang="fr-FR" dirty="0" smtClean="0"/>
              <a:t> scénario - Conséquences institutionnelles, organisationnelles</a:t>
            </a:r>
          </a:p>
          <a:p>
            <a:r>
              <a:rPr lang="fr-FR" dirty="0" smtClean="0"/>
              <a:t>Suite du processus</a:t>
            </a:r>
          </a:p>
          <a:p>
            <a:r>
              <a:rPr lang="fr-FR" dirty="0" smtClean="0"/>
              <a:t>Vous et nous – site Internet</a:t>
            </a:r>
          </a:p>
          <a:p>
            <a:r>
              <a:rPr lang="fr-FR" dirty="0" smtClean="0"/>
              <a:t>Vos questions</a:t>
            </a:r>
          </a:p>
          <a:p>
            <a:endParaRPr lang="fr-FR" dirty="0" smtClean="0"/>
          </a:p>
          <a:p>
            <a:endParaRPr lang="fr-FR" dirty="0"/>
          </a:p>
        </p:txBody>
      </p:sp>
      <p:pic>
        <p:nvPicPr>
          <p:cNvPr id="4" name="Image 3" descr="Logo-VDR-img.jpg"/>
          <p:cNvPicPr/>
          <p:nvPr/>
        </p:nvPicPr>
        <p:blipFill>
          <a:blip r:embed="rId3" cstate="print"/>
          <a:stretch>
            <a:fillRect/>
          </a:stretch>
        </p:blipFill>
        <p:spPr>
          <a:xfrm>
            <a:off x="423321" y="630382"/>
            <a:ext cx="1575870" cy="967840"/>
          </a:xfrm>
          <a:prstGeom prst="rect">
            <a:avLst/>
          </a:prstGeom>
        </p:spPr>
      </p:pic>
      <p:sp>
        <p:nvSpPr>
          <p:cNvPr id="5" name="Espace réservé du numéro de diapositive 3"/>
          <p:cNvSpPr txBox="1">
            <a:spLocks noGrp="1"/>
          </p:cNvSpPr>
          <p:nvPr/>
        </p:nvSpPr>
        <p:spPr bwMode="auto">
          <a:xfrm>
            <a:off x="7821613" y="6605588"/>
            <a:ext cx="1112837" cy="204787"/>
          </a:xfrm>
          <a:prstGeom prst="rect">
            <a:avLst/>
          </a:prstGeom>
          <a:noFill/>
          <a:ln w="9525">
            <a:noFill/>
            <a:miter lim="800000"/>
            <a:headEnd/>
            <a:tailEnd/>
          </a:ln>
        </p:spPr>
        <p:txBody>
          <a:bodyPr lIns="0" tIns="0" rIns="0" bIns="0">
            <a:prstTxWarp prst="textNoShape">
              <a:avLst/>
            </a:prstTxWarp>
          </a:bodyPr>
          <a:lstStyle/>
          <a:p>
            <a:pPr algn="r" defTabSz="1006475"/>
            <a:r>
              <a:rPr lang="fr-FR" sz="900" dirty="0">
                <a:solidFill>
                  <a:srgbClr val="FEB80A"/>
                </a:solidFill>
                <a:latin typeface="Verdana" charset="0"/>
              </a:rPr>
              <a:t>| Diapositive </a:t>
            </a:r>
            <a:fld id="{6FAB8F81-EC49-5641-8C2C-CED29C29410E}" type="slidenum">
              <a:rPr lang="fr-FR" sz="900">
                <a:solidFill>
                  <a:srgbClr val="FEB80A"/>
                </a:solidFill>
                <a:latin typeface="Verdana" charset="0"/>
              </a:rPr>
              <a:pPr algn="r" defTabSz="1006475"/>
              <a:t>2</a:t>
            </a:fld>
            <a:r>
              <a:rPr lang="fr-FR" sz="900" dirty="0">
                <a:solidFill>
                  <a:srgbClr val="FEB80A"/>
                </a:solidFill>
                <a:latin typeface="Verdana"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smtClean="0"/>
              <a:t>1</a:t>
            </a:r>
            <a:r>
              <a:rPr lang="fr-FR" baseline="30000" dirty="0" smtClean="0"/>
              <a:t>er</a:t>
            </a:r>
            <a:r>
              <a:rPr lang="fr-FR" dirty="0" smtClean="0"/>
              <a:t> scénario – Institutions</a:t>
            </a:r>
            <a:endParaRPr lang="fr-FR" dirty="0"/>
          </a:p>
        </p:txBody>
      </p:sp>
      <p:sp>
        <p:nvSpPr>
          <p:cNvPr id="5" name="Espace réservé du contenu 4"/>
          <p:cNvSpPr>
            <a:spLocks noGrp="1"/>
          </p:cNvSpPr>
          <p:nvPr>
            <p:ph idx="1"/>
          </p:nvPr>
        </p:nvSpPr>
        <p:spPr>
          <a:xfrm>
            <a:off x="1781503" y="2133599"/>
            <a:ext cx="7076747" cy="4676775"/>
          </a:xfrm>
        </p:spPr>
        <p:txBody>
          <a:bodyPr vert="horz">
            <a:normAutofit/>
          </a:bodyPr>
          <a:lstStyle/>
          <a:p>
            <a:r>
              <a:rPr lang="fr-FR" sz="2800" b="1" dirty="0" smtClean="0"/>
              <a:t>Conseil général :</a:t>
            </a:r>
          </a:p>
          <a:p>
            <a:pPr>
              <a:buNone/>
            </a:pPr>
            <a:r>
              <a:rPr lang="fr-FR" b="1" dirty="0" smtClean="0"/>
              <a:t>	41 membres</a:t>
            </a:r>
            <a:r>
              <a:rPr lang="fr-FR" dirty="0" smtClean="0"/>
              <a:t>, dont minimum 1 représentant par village pendant deux législatures</a:t>
            </a:r>
          </a:p>
          <a:p>
            <a:r>
              <a:rPr lang="fr-FR" sz="2800" b="1" dirty="0" smtClean="0"/>
              <a:t>Conseil communal :</a:t>
            </a:r>
            <a:r>
              <a:rPr lang="fr-FR" dirty="0" smtClean="0"/>
              <a:t/>
            </a:r>
            <a:br>
              <a:rPr lang="fr-FR" dirty="0" smtClean="0"/>
            </a:br>
            <a:endParaRPr lang="fr-FR" sz="973" dirty="0" smtClean="0"/>
          </a:p>
          <a:p>
            <a:pPr lvl="1"/>
            <a:r>
              <a:rPr lang="fr-FR" sz="2400" dirty="0" smtClean="0"/>
              <a:t>composé de </a:t>
            </a:r>
            <a:r>
              <a:rPr lang="fr-FR" sz="2400" b="1" dirty="0" smtClean="0"/>
              <a:t>5 CC professionnels </a:t>
            </a:r>
            <a:br>
              <a:rPr lang="fr-FR" sz="2400" b="1" dirty="0" smtClean="0"/>
            </a:br>
            <a:r>
              <a:rPr lang="fr-FR" sz="2400" dirty="0" smtClean="0"/>
              <a:t>entre </a:t>
            </a:r>
            <a:r>
              <a:rPr lang="fr-FR" sz="2400" b="1" dirty="0" smtClean="0"/>
              <a:t>70 </a:t>
            </a:r>
            <a:r>
              <a:rPr lang="fr-FR" sz="2400" dirty="0" smtClean="0"/>
              <a:t>et</a:t>
            </a:r>
            <a:r>
              <a:rPr lang="fr-FR" sz="2400" b="1" dirty="0" smtClean="0"/>
              <a:t> 100 %</a:t>
            </a:r>
          </a:p>
          <a:p>
            <a:pPr lvl="1"/>
            <a:r>
              <a:rPr lang="fr-FR" sz="2400" dirty="0" smtClean="0"/>
              <a:t>élection du CC </a:t>
            </a:r>
            <a:r>
              <a:rPr lang="fr-FR" sz="2400" b="1" dirty="0" smtClean="0"/>
              <a:t>par le peuple</a:t>
            </a:r>
          </a:p>
        </p:txBody>
      </p:sp>
      <p:pic>
        <p:nvPicPr>
          <p:cNvPr id="7" name="Image 6" descr="Logo-VDR-img.jpg"/>
          <p:cNvPicPr/>
          <p:nvPr/>
        </p:nvPicPr>
        <p:blipFill>
          <a:blip r:embed="rId3" cstate="print"/>
          <a:stretch>
            <a:fillRect/>
          </a:stretch>
        </p:blipFill>
        <p:spPr>
          <a:xfrm>
            <a:off x="423321" y="630382"/>
            <a:ext cx="1575870" cy="967840"/>
          </a:xfrm>
          <a:prstGeom prst="rect">
            <a:avLst/>
          </a:prstGeom>
        </p:spPr>
      </p:pic>
      <p:sp>
        <p:nvSpPr>
          <p:cNvPr id="6" name="Espace réservé du numéro de diapositive 3"/>
          <p:cNvSpPr txBox="1">
            <a:spLocks noGrp="1"/>
          </p:cNvSpPr>
          <p:nvPr/>
        </p:nvSpPr>
        <p:spPr bwMode="auto">
          <a:xfrm>
            <a:off x="7821613" y="6605588"/>
            <a:ext cx="1112837" cy="204787"/>
          </a:xfrm>
          <a:prstGeom prst="rect">
            <a:avLst/>
          </a:prstGeom>
          <a:noFill/>
          <a:ln w="9525">
            <a:noFill/>
            <a:miter lim="800000"/>
            <a:headEnd/>
            <a:tailEnd/>
          </a:ln>
        </p:spPr>
        <p:txBody>
          <a:bodyPr lIns="0" tIns="0" rIns="0" bIns="0">
            <a:prstTxWarp prst="textNoShape">
              <a:avLst/>
            </a:prstTxWarp>
          </a:bodyPr>
          <a:lstStyle/>
          <a:p>
            <a:pPr algn="r" defTabSz="1006475"/>
            <a:r>
              <a:rPr lang="fr-FR" sz="900" dirty="0">
                <a:solidFill>
                  <a:srgbClr val="FEB80A"/>
                </a:solidFill>
                <a:latin typeface="Verdana" charset="0"/>
              </a:rPr>
              <a:t>| Diapositive </a:t>
            </a:r>
            <a:fld id="{6FAB8F81-EC49-5641-8C2C-CED29C29410E}" type="slidenum">
              <a:rPr lang="fr-FR" sz="900">
                <a:solidFill>
                  <a:srgbClr val="FEB80A"/>
                </a:solidFill>
                <a:latin typeface="Verdana" charset="0"/>
              </a:rPr>
              <a:pPr algn="r" defTabSz="1006475"/>
              <a:t>20</a:t>
            </a:fld>
            <a:r>
              <a:rPr lang="fr-FR" sz="900" dirty="0">
                <a:solidFill>
                  <a:srgbClr val="FEB80A"/>
                </a:solidFill>
                <a:latin typeface="Verdana"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7" name="Grouper 16"/>
          <p:cNvGrpSpPr/>
          <p:nvPr/>
        </p:nvGrpSpPr>
        <p:grpSpPr>
          <a:xfrm>
            <a:off x="4477785" y="2156057"/>
            <a:ext cx="4666215" cy="4662971"/>
            <a:chOff x="4477785" y="1942617"/>
            <a:chExt cx="4666215" cy="4662971"/>
          </a:xfrm>
        </p:grpSpPr>
        <p:pic>
          <p:nvPicPr>
            <p:cNvPr id="9" name="Picture 8" descr="VdR_16_points"/>
            <p:cNvPicPr>
              <a:picLocks noChangeAspect="1" noChangeArrowheads="1"/>
            </p:cNvPicPr>
            <p:nvPr/>
          </p:nvPicPr>
          <p:blipFill>
            <a:blip r:embed="rId3" cstate="print"/>
            <a:srcRect/>
            <a:stretch>
              <a:fillRect/>
            </a:stretch>
          </p:blipFill>
          <p:spPr bwMode="auto">
            <a:xfrm>
              <a:off x="4477785" y="1942617"/>
              <a:ext cx="4666215" cy="4662971"/>
            </a:xfrm>
            <a:prstGeom prst="rect">
              <a:avLst/>
            </a:prstGeom>
            <a:noFill/>
            <a:ln w="9525">
              <a:noFill/>
              <a:miter lim="800000"/>
              <a:headEnd/>
              <a:tailEnd/>
            </a:ln>
          </p:spPr>
        </p:pic>
        <p:grpSp>
          <p:nvGrpSpPr>
            <p:cNvPr id="19" name="Grouper 18"/>
            <p:cNvGrpSpPr/>
            <p:nvPr/>
          </p:nvGrpSpPr>
          <p:grpSpPr>
            <a:xfrm>
              <a:off x="4477785" y="2377672"/>
              <a:ext cx="4589614" cy="3841304"/>
              <a:chOff x="4225417" y="2248434"/>
              <a:chExt cx="4607176" cy="4162637"/>
            </a:xfrm>
          </p:grpSpPr>
          <p:sp>
            <p:nvSpPr>
              <p:cNvPr id="13" name="Ellipse 12"/>
              <p:cNvSpPr/>
              <p:nvPr/>
            </p:nvSpPr>
            <p:spPr>
              <a:xfrm rot="19264579">
                <a:off x="4225417" y="5138186"/>
                <a:ext cx="1806860" cy="1272885"/>
              </a:xfrm>
              <a:prstGeom prst="ellipse">
                <a:avLst/>
              </a:prstGeom>
              <a:solidFill>
                <a:schemeClr val="accent5">
                  <a:lumMod val="60000"/>
                  <a:lumOff val="40000"/>
                  <a:alpha val="26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llipse 13"/>
              <p:cNvSpPr/>
              <p:nvPr/>
            </p:nvSpPr>
            <p:spPr>
              <a:xfrm rot="19264579">
                <a:off x="5328138" y="3165079"/>
                <a:ext cx="1806860" cy="1272885"/>
              </a:xfrm>
              <a:prstGeom prst="ellipse">
                <a:avLst/>
              </a:prstGeom>
              <a:solidFill>
                <a:srgbClr val="FF6600">
                  <a:alpha val="26000"/>
                </a:srgb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p:cNvSpPr/>
              <p:nvPr/>
            </p:nvSpPr>
            <p:spPr>
              <a:xfrm rot="18979311">
                <a:off x="6010446" y="4429320"/>
                <a:ext cx="2429041" cy="858875"/>
              </a:xfrm>
              <a:prstGeom prst="ellipse">
                <a:avLst/>
              </a:prstGeom>
              <a:solidFill>
                <a:schemeClr val="accent1">
                  <a:lumMod val="60000"/>
                  <a:lumOff val="40000"/>
                  <a:alpha val="26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llipse 15"/>
              <p:cNvSpPr/>
              <p:nvPr/>
            </p:nvSpPr>
            <p:spPr>
              <a:xfrm rot="19264579">
                <a:off x="7025733" y="2248434"/>
                <a:ext cx="1806860" cy="1272885"/>
              </a:xfrm>
              <a:prstGeom prst="ellipse">
                <a:avLst/>
              </a:prstGeom>
              <a:solidFill>
                <a:srgbClr val="3366FF">
                  <a:alpha val="26000"/>
                </a:srgb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sp>
        <p:nvSpPr>
          <p:cNvPr id="4" name="Titre 3"/>
          <p:cNvSpPr>
            <a:spLocks noGrp="1"/>
          </p:cNvSpPr>
          <p:nvPr>
            <p:ph type="title"/>
          </p:nvPr>
        </p:nvSpPr>
        <p:spPr/>
        <p:txBody>
          <a:bodyPr>
            <a:normAutofit/>
          </a:bodyPr>
          <a:lstStyle/>
          <a:p>
            <a:r>
              <a:rPr lang="fr-FR" dirty="0" smtClean="0"/>
              <a:t>1</a:t>
            </a:r>
            <a:r>
              <a:rPr lang="fr-FR" baseline="30000" dirty="0" smtClean="0"/>
              <a:t>er</a:t>
            </a:r>
            <a:r>
              <a:rPr lang="fr-FR" dirty="0" smtClean="0"/>
              <a:t> scénario – Administration</a:t>
            </a:r>
            <a:endParaRPr lang="fr-FR" dirty="0"/>
          </a:p>
        </p:txBody>
      </p:sp>
      <p:sp>
        <p:nvSpPr>
          <p:cNvPr id="5" name="Espace réservé du contenu 4"/>
          <p:cNvSpPr>
            <a:spLocks noGrp="1"/>
          </p:cNvSpPr>
          <p:nvPr>
            <p:ph idx="1"/>
          </p:nvPr>
        </p:nvSpPr>
        <p:spPr>
          <a:xfrm>
            <a:off x="284163" y="2133600"/>
            <a:ext cx="7076747" cy="4676775"/>
          </a:xfrm>
        </p:spPr>
        <p:txBody>
          <a:bodyPr>
            <a:normAutofit/>
          </a:bodyPr>
          <a:lstStyle/>
          <a:p>
            <a:r>
              <a:rPr lang="fr-FR" b="1" dirty="0" smtClean="0"/>
              <a:t>Centralisation partielle </a:t>
            </a:r>
            <a:r>
              <a:rPr lang="fr-FR" dirty="0" smtClean="0"/>
              <a:t>des guichets sur </a:t>
            </a:r>
            <a:r>
              <a:rPr lang="fr-FR" b="1" dirty="0" smtClean="0"/>
              <a:t>3-4 sites </a:t>
            </a:r>
            <a:br>
              <a:rPr lang="fr-FR" b="1" dirty="0" smtClean="0"/>
            </a:br>
            <a:r>
              <a:rPr lang="fr-FR" dirty="0" smtClean="0"/>
              <a:t>et</a:t>
            </a:r>
            <a:r>
              <a:rPr lang="fr-FR" b="1" dirty="0" smtClean="0"/>
              <a:t> localisation</a:t>
            </a:r>
            <a:r>
              <a:rPr lang="fr-FR" dirty="0" smtClean="0"/>
              <a:t> (fonction locaux disponibles)</a:t>
            </a:r>
          </a:p>
          <a:p>
            <a:r>
              <a:rPr lang="fr-FR" dirty="0" smtClean="0"/>
              <a:t>Création d’un office/service communal</a:t>
            </a:r>
            <a:br>
              <a:rPr lang="fr-FR" dirty="0" smtClean="0"/>
            </a:br>
            <a:r>
              <a:rPr lang="fr-FR" dirty="0" smtClean="0"/>
              <a:t>de la  population, regroupant </a:t>
            </a:r>
            <a:br>
              <a:rPr lang="fr-FR" dirty="0" smtClean="0"/>
            </a:br>
            <a:r>
              <a:rPr lang="fr-FR" b="1" dirty="0" smtClean="0"/>
              <a:t>état civil et contrôle des habitants</a:t>
            </a:r>
          </a:p>
          <a:p>
            <a:r>
              <a:rPr lang="fr-FR" dirty="0" smtClean="0"/>
              <a:t>Documentations, informations </a:t>
            </a:r>
            <a:br>
              <a:rPr lang="fr-FR" dirty="0" smtClean="0"/>
            </a:br>
            <a:r>
              <a:rPr lang="fr-FR" dirty="0" smtClean="0"/>
              <a:t>et desserte des </a:t>
            </a:r>
            <a:r>
              <a:rPr lang="fr-FR" b="1" dirty="0" smtClean="0"/>
              <a:t>prestations </a:t>
            </a:r>
            <a:br>
              <a:rPr lang="fr-FR" b="1" dirty="0" smtClean="0"/>
            </a:br>
            <a:r>
              <a:rPr lang="fr-FR" b="1" dirty="0" smtClean="0"/>
              <a:t>simples</a:t>
            </a:r>
            <a:r>
              <a:rPr lang="fr-FR" dirty="0" smtClean="0"/>
              <a:t> dans des guichets </a:t>
            </a:r>
            <a:br>
              <a:rPr lang="fr-FR" dirty="0" smtClean="0"/>
            </a:br>
            <a:r>
              <a:rPr lang="fr-FR" dirty="0" smtClean="0"/>
              <a:t>décentralisés</a:t>
            </a:r>
          </a:p>
          <a:p>
            <a:r>
              <a:rPr lang="fr-FR" dirty="0" smtClean="0"/>
              <a:t>Heures d’ouverture étendues</a:t>
            </a:r>
          </a:p>
          <a:p>
            <a:endParaRPr lang="fr-FR" dirty="0" smtClean="0"/>
          </a:p>
          <a:p>
            <a:endParaRPr lang="fr-FR" dirty="0"/>
          </a:p>
        </p:txBody>
      </p:sp>
      <p:pic>
        <p:nvPicPr>
          <p:cNvPr id="7" name="Image 6" descr="Logo-VDR-img.jpg"/>
          <p:cNvPicPr/>
          <p:nvPr/>
        </p:nvPicPr>
        <p:blipFill>
          <a:blip r:embed="rId4" cstate="print"/>
          <a:stretch>
            <a:fillRect/>
          </a:stretch>
        </p:blipFill>
        <p:spPr>
          <a:xfrm>
            <a:off x="423321" y="630382"/>
            <a:ext cx="1575870" cy="967840"/>
          </a:xfrm>
          <a:prstGeom prst="rect">
            <a:avLst/>
          </a:prstGeom>
        </p:spPr>
      </p:pic>
      <p:sp>
        <p:nvSpPr>
          <p:cNvPr id="6" name="Espace réservé du numéro de diapositive 3"/>
          <p:cNvSpPr txBox="1">
            <a:spLocks noGrp="1"/>
          </p:cNvSpPr>
          <p:nvPr/>
        </p:nvSpPr>
        <p:spPr bwMode="auto">
          <a:xfrm>
            <a:off x="7821613" y="6605588"/>
            <a:ext cx="1112837" cy="204787"/>
          </a:xfrm>
          <a:prstGeom prst="rect">
            <a:avLst/>
          </a:prstGeom>
          <a:noFill/>
          <a:ln w="9525">
            <a:noFill/>
            <a:miter lim="800000"/>
            <a:headEnd/>
            <a:tailEnd/>
          </a:ln>
        </p:spPr>
        <p:txBody>
          <a:bodyPr lIns="0" tIns="0" rIns="0" bIns="0">
            <a:prstTxWarp prst="textNoShape">
              <a:avLst/>
            </a:prstTxWarp>
          </a:bodyPr>
          <a:lstStyle/>
          <a:p>
            <a:pPr algn="r" defTabSz="1006475"/>
            <a:r>
              <a:rPr lang="fr-FR" sz="900" dirty="0">
                <a:solidFill>
                  <a:srgbClr val="FEB80A"/>
                </a:solidFill>
                <a:latin typeface="Verdana" charset="0"/>
              </a:rPr>
              <a:t>| Diapositive </a:t>
            </a:r>
            <a:fld id="{6FAB8F81-EC49-5641-8C2C-CED29C29410E}" type="slidenum">
              <a:rPr lang="fr-FR" sz="900">
                <a:solidFill>
                  <a:srgbClr val="FEB80A"/>
                </a:solidFill>
                <a:latin typeface="Verdana" charset="0"/>
              </a:rPr>
              <a:pPr algn="r" defTabSz="1006475"/>
              <a:t>21</a:t>
            </a:fld>
            <a:r>
              <a:rPr lang="fr-FR" sz="900" dirty="0">
                <a:solidFill>
                  <a:srgbClr val="FEB80A"/>
                </a:solidFill>
                <a:latin typeface="Verdana"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 name="Picture 8" descr="VdR_16_points"/>
          <p:cNvPicPr>
            <a:picLocks noChangeAspect="1" noChangeArrowheads="1"/>
          </p:cNvPicPr>
          <p:nvPr/>
        </p:nvPicPr>
        <p:blipFill>
          <a:blip r:embed="rId3"/>
          <a:srcRect/>
          <a:stretch>
            <a:fillRect/>
          </a:stretch>
        </p:blipFill>
        <p:spPr bwMode="auto">
          <a:xfrm>
            <a:off x="6001910" y="3687704"/>
            <a:ext cx="3000967" cy="2849517"/>
          </a:xfrm>
          <a:prstGeom prst="rect">
            <a:avLst/>
          </a:prstGeom>
          <a:noFill/>
        </p:spPr>
      </p:pic>
      <p:pic>
        <p:nvPicPr>
          <p:cNvPr id="23" name="Picture 9"/>
          <p:cNvPicPr>
            <a:picLocks noChangeAspect="1" noChangeArrowheads="1"/>
          </p:cNvPicPr>
          <p:nvPr/>
        </p:nvPicPr>
        <p:blipFill>
          <a:blip r:embed="rId4"/>
          <a:srcRect l="6056" t="6428" r="18167" b="44999"/>
          <a:stretch>
            <a:fillRect/>
          </a:stretch>
        </p:blipFill>
        <p:spPr bwMode="auto">
          <a:xfrm>
            <a:off x="5299017" y="3560320"/>
            <a:ext cx="1566518" cy="945831"/>
          </a:xfrm>
          <a:prstGeom prst="rect">
            <a:avLst/>
          </a:prstGeom>
          <a:solidFill>
            <a:schemeClr val="bg1">
              <a:alpha val="57000"/>
            </a:schemeClr>
          </a:solidFill>
          <a:ln w="19050">
            <a:noFill/>
            <a:miter lim="800000"/>
            <a:headEnd/>
            <a:tailEnd/>
          </a:ln>
          <a:effectLst/>
        </p:spPr>
      </p:pic>
      <p:sp>
        <p:nvSpPr>
          <p:cNvPr id="4" name="Titre 3"/>
          <p:cNvSpPr>
            <a:spLocks noGrp="1"/>
          </p:cNvSpPr>
          <p:nvPr>
            <p:ph type="title"/>
          </p:nvPr>
        </p:nvSpPr>
        <p:spPr/>
        <p:txBody>
          <a:bodyPr>
            <a:normAutofit/>
          </a:bodyPr>
          <a:lstStyle/>
          <a:p>
            <a:r>
              <a:rPr lang="fr-FR" dirty="0" smtClean="0"/>
              <a:t>1</a:t>
            </a:r>
            <a:r>
              <a:rPr lang="fr-FR" baseline="30000" dirty="0" smtClean="0"/>
              <a:t>er</a:t>
            </a:r>
            <a:r>
              <a:rPr lang="fr-FR" dirty="0" smtClean="0"/>
              <a:t> scénario – Administration</a:t>
            </a:r>
            <a:endParaRPr lang="fr-FR" dirty="0"/>
          </a:p>
        </p:txBody>
      </p:sp>
      <p:sp>
        <p:nvSpPr>
          <p:cNvPr id="5" name="Espace réservé du contenu 4"/>
          <p:cNvSpPr>
            <a:spLocks noGrp="1"/>
          </p:cNvSpPr>
          <p:nvPr>
            <p:ph idx="1"/>
          </p:nvPr>
        </p:nvSpPr>
        <p:spPr>
          <a:xfrm>
            <a:off x="284163" y="2133600"/>
            <a:ext cx="8574087" cy="4676775"/>
          </a:xfrm>
        </p:spPr>
        <p:txBody>
          <a:bodyPr>
            <a:normAutofit/>
          </a:bodyPr>
          <a:lstStyle/>
          <a:p>
            <a:r>
              <a:rPr lang="fr-FR" sz="2800" b="1" dirty="0" smtClean="0"/>
              <a:t>La répartition des dicastères et la localisation des services relèvent des nouvelles autorités communales</a:t>
            </a:r>
            <a:endParaRPr lang="fr-FR" sz="2800" dirty="0" smtClean="0"/>
          </a:p>
          <a:p>
            <a:endParaRPr lang="fr-FR" sz="2800" dirty="0"/>
          </a:p>
        </p:txBody>
      </p:sp>
      <p:pic>
        <p:nvPicPr>
          <p:cNvPr id="7" name="Image 6" descr="Logo-VDR-img.jpg"/>
          <p:cNvPicPr/>
          <p:nvPr/>
        </p:nvPicPr>
        <p:blipFill>
          <a:blip r:embed="rId5" cstate="print"/>
          <a:stretch>
            <a:fillRect/>
          </a:stretch>
        </p:blipFill>
        <p:spPr>
          <a:xfrm>
            <a:off x="423321" y="630382"/>
            <a:ext cx="1575870" cy="967840"/>
          </a:xfrm>
          <a:prstGeom prst="rect">
            <a:avLst/>
          </a:prstGeom>
        </p:spPr>
      </p:pic>
      <p:sp>
        <p:nvSpPr>
          <p:cNvPr id="6" name="Espace réservé du numéro de diapositive 3"/>
          <p:cNvSpPr txBox="1">
            <a:spLocks noGrp="1"/>
          </p:cNvSpPr>
          <p:nvPr/>
        </p:nvSpPr>
        <p:spPr bwMode="auto">
          <a:xfrm>
            <a:off x="7821613" y="6605588"/>
            <a:ext cx="1112837" cy="204787"/>
          </a:xfrm>
          <a:prstGeom prst="rect">
            <a:avLst/>
          </a:prstGeom>
          <a:noFill/>
          <a:ln w="9525">
            <a:noFill/>
            <a:miter lim="800000"/>
            <a:headEnd/>
            <a:tailEnd/>
          </a:ln>
        </p:spPr>
        <p:txBody>
          <a:bodyPr lIns="0" tIns="0" rIns="0" bIns="0">
            <a:prstTxWarp prst="textNoShape">
              <a:avLst/>
            </a:prstTxWarp>
          </a:bodyPr>
          <a:lstStyle/>
          <a:p>
            <a:pPr algn="r" defTabSz="1006475"/>
            <a:r>
              <a:rPr lang="fr-FR" sz="900" dirty="0">
                <a:solidFill>
                  <a:srgbClr val="FEB80A"/>
                </a:solidFill>
                <a:latin typeface="Verdana" charset="0"/>
              </a:rPr>
              <a:t>| Diapositive </a:t>
            </a:r>
            <a:fld id="{6FAB8F81-EC49-5641-8C2C-CED29C29410E}" type="slidenum">
              <a:rPr lang="fr-FR" sz="900">
                <a:solidFill>
                  <a:srgbClr val="FEB80A"/>
                </a:solidFill>
                <a:latin typeface="Verdana" charset="0"/>
              </a:rPr>
              <a:pPr algn="r" defTabSz="1006475"/>
              <a:t>22</a:t>
            </a:fld>
            <a:r>
              <a:rPr lang="fr-FR" sz="900" dirty="0">
                <a:solidFill>
                  <a:srgbClr val="FEB80A"/>
                </a:solidFill>
                <a:latin typeface="Verdana" charset="0"/>
              </a:rPr>
              <a:t> |</a:t>
            </a:r>
          </a:p>
        </p:txBody>
      </p:sp>
      <p:pic>
        <p:nvPicPr>
          <p:cNvPr id="17" name="Image 16"/>
          <p:cNvPicPr>
            <a:picLocks noChangeAspect="1"/>
          </p:cNvPicPr>
          <p:nvPr/>
        </p:nvPicPr>
        <p:blipFill>
          <a:blip r:embed="rId6" cstate="print"/>
          <a:stretch>
            <a:fillRect/>
          </a:stretch>
        </p:blipFill>
        <p:spPr>
          <a:xfrm>
            <a:off x="331198" y="3238130"/>
            <a:ext cx="4892563" cy="3299092"/>
          </a:xfrm>
          <a:prstGeom prst="rect">
            <a:avLst/>
          </a:prstGeom>
          <a:ln w="25400">
            <a:solidFill>
              <a:srgbClr val="0000FF"/>
            </a:solidFill>
          </a:ln>
        </p:spPr>
      </p:pic>
      <p:sp>
        <p:nvSpPr>
          <p:cNvPr id="18" name="Flèche courbée vers la gauche 17"/>
          <p:cNvSpPr/>
          <p:nvPr/>
        </p:nvSpPr>
        <p:spPr>
          <a:xfrm rot="17230044">
            <a:off x="6170971" y="2259983"/>
            <a:ext cx="600225" cy="2823415"/>
          </a:xfrm>
          <a:prstGeom prst="curved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schemeClr val="tx1"/>
              </a:solidFill>
            </a:endParaRPr>
          </a:p>
        </p:txBody>
      </p:sp>
      <p:pic>
        <p:nvPicPr>
          <p:cNvPr id="22" name="Picture 6"/>
          <p:cNvPicPr>
            <a:picLocks noChangeAspect="1" noChangeArrowheads="1"/>
          </p:cNvPicPr>
          <p:nvPr/>
        </p:nvPicPr>
        <p:blipFill>
          <a:blip r:embed="rId7" cstate="print"/>
          <a:srcRect/>
          <a:stretch>
            <a:fillRect/>
          </a:stretch>
        </p:blipFill>
        <p:spPr bwMode="auto">
          <a:xfrm>
            <a:off x="7194936" y="3153467"/>
            <a:ext cx="626677" cy="613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smtClean="0"/>
              <a:t>1</a:t>
            </a:r>
            <a:r>
              <a:rPr lang="fr-FR" baseline="30000" dirty="0" smtClean="0"/>
              <a:t>er</a:t>
            </a:r>
            <a:r>
              <a:rPr lang="fr-FR" dirty="0" smtClean="0"/>
              <a:t> scénario – Administration</a:t>
            </a:r>
            <a:endParaRPr lang="fr-FR" dirty="0"/>
          </a:p>
        </p:txBody>
      </p:sp>
      <p:sp>
        <p:nvSpPr>
          <p:cNvPr id="5" name="Espace réservé du contenu 4"/>
          <p:cNvSpPr>
            <a:spLocks noGrp="1"/>
          </p:cNvSpPr>
          <p:nvPr>
            <p:ph idx="1"/>
          </p:nvPr>
        </p:nvSpPr>
        <p:spPr>
          <a:xfrm>
            <a:off x="284163" y="2133600"/>
            <a:ext cx="8574087" cy="3992563"/>
          </a:xfrm>
        </p:spPr>
        <p:txBody>
          <a:bodyPr>
            <a:normAutofit/>
          </a:bodyPr>
          <a:lstStyle/>
          <a:p>
            <a:r>
              <a:rPr lang="fr-FR" b="1" dirty="0" smtClean="0"/>
              <a:t>Statut des employés communaux</a:t>
            </a:r>
          </a:p>
          <a:p>
            <a:pPr lvl="1"/>
            <a:r>
              <a:rPr lang="fr-FR" dirty="0" smtClean="0"/>
              <a:t>Principe de base validé par le comité de fusion</a:t>
            </a:r>
            <a:br>
              <a:rPr lang="fr-FR" dirty="0" smtClean="0"/>
            </a:br>
            <a:r>
              <a:rPr lang="fr-FR" dirty="0" smtClean="0"/>
              <a:t>(séance du 23 juin 2010)  </a:t>
            </a:r>
            <a:r>
              <a:rPr lang="fr-FR" sz="1600" b="1" i="1" dirty="0" smtClean="0"/>
              <a:t>Extraits</a:t>
            </a:r>
            <a:r>
              <a:rPr lang="fr-FR" b="1" dirty="0" smtClean="0"/>
              <a:t> </a:t>
            </a:r>
            <a:r>
              <a:rPr lang="fr-FR" dirty="0" smtClean="0"/>
              <a:t>: </a:t>
            </a:r>
          </a:p>
          <a:p>
            <a:pPr lvl="2"/>
            <a:r>
              <a:rPr lang="fr-FR" dirty="0" smtClean="0"/>
              <a:t>…  aucun licenciement. Les acquis en termes de salaire et de degré d’occupation de chaque employé communal seront garantis. …</a:t>
            </a:r>
          </a:p>
          <a:p>
            <a:r>
              <a:rPr lang="fr-FR" b="1" dirty="0" smtClean="0"/>
              <a:t>Replacement des collaborateurs</a:t>
            </a:r>
          </a:p>
          <a:p>
            <a:pPr lvl="1"/>
            <a:r>
              <a:rPr lang="fr-FR" dirty="0" smtClean="0"/>
              <a:t>Mise au concours interne de TOUS les postes de l’organigramme préalablement établis par le nouveau CC</a:t>
            </a:r>
          </a:p>
          <a:p>
            <a:pPr lvl="1"/>
            <a:endParaRPr lang="fr-FR" dirty="0"/>
          </a:p>
        </p:txBody>
      </p:sp>
      <p:pic>
        <p:nvPicPr>
          <p:cNvPr id="7" name="Image 6" descr="Logo-VDR-img.jpg"/>
          <p:cNvPicPr/>
          <p:nvPr/>
        </p:nvPicPr>
        <p:blipFill>
          <a:blip r:embed="rId3" cstate="print"/>
          <a:stretch>
            <a:fillRect/>
          </a:stretch>
        </p:blipFill>
        <p:spPr>
          <a:xfrm>
            <a:off x="423321" y="630382"/>
            <a:ext cx="1575870" cy="967840"/>
          </a:xfrm>
          <a:prstGeom prst="rect">
            <a:avLst/>
          </a:prstGeom>
        </p:spPr>
      </p:pic>
      <p:sp>
        <p:nvSpPr>
          <p:cNvPr id="6" name="Espace réservé du numéro de diapositive 3"/>
          <p:cNvSpPr txBox="1">
            <a:spLocks noGrp="1"/>
          </p:cNvSpPr>
          <p:nvPr/>
        </p:nvSpPr>
        <p:spPr bwMode="auto">
          <a:xfrm>
            <a:off x="7821613" y="6605588"/>
            <a:ext cx="1112837" cy="204787"/>
          </a:xfrm>
          <a:prstGeom prst="rect">
            <a:avLst/>
          </a:prstGeom>
          <a:noFill/>
          <a:ln w="9525">
            <a:noFill/>
            <a:miter lim="800000"/>
            <a:headEnd/>
            <a:tailEnd/>
          </a:ln>
        </p:spPr>
        <p:txBody>
          <a:bodyPr lIns="0" tIns="0" rIns="0" bIns="0">
            <a:prstTxWarp prst="textNoShape">
              <a:avLst/>
            </a:prstTxWarp>
          </a:bodyPr>
          <a:lstStyle/>
          <a:p>
            <a:pPr algn="r" defTabSz="1006475"/>
            <a:r>
              <a:rPr lang="fr-FR" sz="900" dirty="0">
                <a:solidFill>
                  <a:srgbClr val="FEB80A"/>
                </a:solidFill>
                <a:latin typeface="Verdana" charset="0"/>
              </a:rPr>
              <a:t>| Diapositive </a:t>
            </a:r>
            <a:fld id="{6FAB8F81-EC49-5641-8C2C-CED29C29410E}" type="slidenum">
              <a:rPr lang="fr-FR" sz="900">
                <a:solidFill>
                  <a:srgbClr val="FEB80A"/>
                </a:solidFill>
                <a:latin typeface="Verdana" charset="0"/>
              </a:rPr>
              <a:pPr algn="r" defTabSz="1006475"/>
              <a:t>23</a:t>
            </a:fld>
            <a:r>
              <a:rPr lang="fr-FR" sz="900" dirty="0">
                <a:solidFill>
                  <a:srgbClr val="FEB80A"/>
                </a:solidFill>
                <a:latin typeface="Verdana"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smtClean="0"/>
              <a:t>1</a:t>
            </a:r>
            <a:r>
              <a:rPr lang="fr-FR" baseline="30000" dirty="0" smtClean="0"/>
              <a:t>er</a:t>
            </a:r>
            <a:r>
              <a:rPr lang="fr-FR" dirty="0" smtClean="0"/>
              <a:t> scénario – Enseignement</a:t>
            </a:r>
            <a:endParaRPr lang="fr-FR" dirty="0"/>
          </a:p>
        </p:txBody>
      </p:sp>
      <p:sp>
        <p:nvSpPr>
          <p:cNvPr id="5" name="Espace réservé du contenu 4"/>
          <p:cNvSpPr>
            <a:spLocks noGrp="1"/>
          </p:cNvSpPr>
          <p:nvPr>
            <p:ph idx="1"/>
          </p:nvPr>
        </p:nvSpPr>
        <p:spPr>
          <a:xfrm>
            <a:off x="284163" y="2133600"/>
            <a:ext cx="8574087" cy="3992563"/>
          </a:xfrm>
        </p:spPr>
        <p:txBody>
          <a:bodyPr>
            <a:normAutofit/>
          </a:bodyPr>
          <a:lstStyle/>
          <a:p>
            <a:r>
              <a:rPr lang="fr-FR" b="1" dirty="0" smtClean="0"/>
              <a:t>Organisation régionale - En général (degrés 1-11) :</a:t>
            </a:r>
          </a:p>
          <a:p>
            <a:r>
              <a:rPr lang="fr-FR" dirty="0" smtClean="0"/>
              <a:t>Harmos et régionalisation </a:t>
            </a:r>
            <a:r>
              <a:rPr lang="fr-FR" b="1" dirty="0" smtClean="0"/>
              <a:t>en cours de réflexion </a:t>
            </a:r>
            <a:r>
              <a:rPr lang="fr-FR" dirty="0" smtClean="0"/>
              <a:t>pour mise en œuvre (commission </a:t>
            </a:r>
            <a:r>
              <a:rPr lang="fr-FR" dirty="0" err="1" smtClean="0"/>
              <a:t>HarmosVDR</a:t>
            </a:r>
            <a:r>
              <a:rPr lang="fr-FR" dirty="0" smtClean="0"/>
              <a:t>)</a:t>
            </a:r>
            <a:endParaRPr lang="fr-FR" dirty="0"/>
          </a:p>
        </p:txBody>
      </p:sp>
      <p:pic>
        <p:nvPicPr>
          <p:cNvPr id="7" name="Image 6" descr="Logo-VDR-img.jpg"/>
          <p:cNvPicPr/>
          <p:nvPr/>
        </p:nvPicPr>
        <p:blipFill>
          <a:blip r:embed="rId3" cstate="print"/>
          <a:stretch>
            <a:fillRect/>
          </a:stretch>
        </p:blipFill>
        <p:spPr>
          <a:xfrm>
            <a:off x="423321" y="630382"/>
            <a:ext cx="1575870" cy="967840"/>
          </a:xfrm>
          <a:prstGeom prst="rect">
            <a:avLst/>
          </a:prstGeom>
        </p:spPr>
      </p:pic>
      <p:sp>
        <p:nvSpPr>
          <p:cNvPr id="6" name="Espace réservé du numéro de diapositive 3"/>
          <p:cNvSpPr txBox="1">
            <a:spLocks noGrp="1"/>
          </p:cNvSpPr>
          <p:nvPr/>
        </p:nvSpPr>
        <p:spPr bwMode="auto">
          <a:xfrm>
            <a:off x="7821613" y="6605588"/>
            <a:ext cx="1112837" cy="204787"/>
          </a:xfrm>
          <a:prstGeom prst="rect">
            <a:avLst/>
          </a:prstGeom>
          <a:noFill/>
          <a:ln w="9525">
            <a:noFill/>
            <a:miter lim="800000"/>
            <a:headEnd/>
            <a:tailEnd/>
          </a:ln>
        </p:spPr>
        <p:txBody>
          <a:bodyPr lIns="0" tIns="0" rIns="0" bIns="0">
            <a:prstTxWarp prst="textNoShape">
              <a:avLst/>
            </a:prstTxWarp>
          </a:bodyPr>
          <a:lstStyle/>
          <a:p>
            <a:pPr algn="r" defTabSz="1006475"/>
            <a:r>
              <a:rPr lang="fr-FR" sz="900" dirty="0">
                <a:solidFill>
                  <a:srgbClr val="FEB80A"/>
                </a:solidFill>
                <a:latin typeface="Verdana" charset="0"/>
              </a:rPr>
              <a:t>| Diapositive </a:t>
            </a:r>
            <a:fld id="{6FAB8F81-EC49-5641-8C2C-CED29C29410E}" type="slidenum">
              <a:rPr lang="fr-FR" sz="900">
                <a:solidFill>
                  <a:srgbClr val="FEB80A"/>
                </a:solidFill>
                <a:latin typeface="Verdana" charset="0"/>
              </a:rPr>
              <a:pPr algn="r" defTabSz="1006475"/>
              <a:t>24</a:t>
            </a:fld>
            <a:r>
              <a:rPr lang="fr-FR" sz="900" dirty="0">
                <a:solidFill>
                  <a:srgbClr val="FEB80A"/>
                </a:solidFill>
                <a:latin typeface="Verdana"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smtClean="0"/>
              <a:t>Projet unique</a:t>
            </a:r>
            <a:endParaRPr lang="fr-FR" dirty="0"/>
          </a:p>
        </p:txBody>
      </p:sp>
      <p:sp>
        <p:nvSpPr>
          <p:cNvPr id="5" name="Espace réservé du contenu 4"/>
          <p:cNvSpPr>
            <a:spLocks noGrp="1"/>
          </p:cNvSpPr>
          <p:nvPr>
            <p:ph idx="1"/>
          </p:nvPr>
        </p:nvSpPr>
        <p:spPr>
          <a:xfrm>
            <a:off x="284163" y="2133600"/>
            <a:ext cx="8574087" cy="3992563"/>
          </a:xfrm>
        </p:spPr>
        <p:txBody>
          <a:bodyPr>
            <a:normAutofit/>
          </a:bodyPr>
          <a:lstStyle/>
          <a:p>
            <a:r>
              <a:rPr lang="fr-FR" b="1" dirty="0" smtClean="0"/>
              <a:t>Transfert de 16 administrations en une seule</a:t>
            </a:r>
          </a:p>
          <a:p>
            <a:endParaRPr lang="fr-FR" dirty="0"/>
          </a:p>
        </p:txBody>
      </p:sp>
      <p:pic>
        <p:nvPicPr>
          <p:cNvPr id="7" name="Image 6" descr="Logo-VDR-img.jpg"/>
          <p:cNvPicPr/>
          <p:nvPr/>
        </p:nvPicPr>
        <p:blipFill>
          <a:blip r:embed="rId3" cstate="print"/>
          <a:stretch>
            <a:fillRect/>
          </a:stretch>
        </p:blipFill>
        <p:spPr>
          <a:xfrm>
            <a:off x="423321" y="630382"/>
            <a:ext cx="1575870" cy="967840"/>
          </a:xfrm>
          <a:prstGeom prst="rect">
            <a:avLst/>
          </a:prstGeom>
        </p:spPr>
      </p:pic>
      <p:sp>
        <p:nvSpPr>
          <p:cNvPr id="6" name="Espace réservé du numéro de diapositive 3"/>
          <p:cNvSpPr txBox="1">
            <a:spLocks noGrp="1"/>
          </p:cNvSpPr>
          <p:nvPr/>
        </p:nvSpPr>
        <p:spPr bwMode="auto">
          <a:xfrm>
            <a:off x="7821613" y="6605588"/>
            <a:ext cx="1112837" cy="204787"/>
          </a:xfrm>
          <a:prstGeom prst="rect">
            <a:avLst/>
          </a:prstGeom>
          <a:noFill/>
          <a:ln w="9525">
            <a:noFill/>
            <a:miter lim="800000"/>
            <a:headEnd/>
            <a:tailEnd/>
          </a:ln>
        </p:spPr>
        <p:txBody>
          <a:bodyPr lIns="0" tIns="0" rIns="0" bIns="0">
            <a:prstTxWarp prst="textNoShape">
              <a:avLst/>
            </a:prstTxWarp>
          </a:bodyPr>
          <a:lstStyle/>
          <a:p>
            <a:pPr algn="r" defTabSz="1006475"/>
            <a:r>
              <a:rPr lang="fr-FR" sz="900" dirty="0">
                <a:solidFill>
                  <a:srgbClr val="FEB80A"/>
                </a:solidFill>
                <a:latin typeface="Verdana" charset="0"/>
              </a:rPr>
              <a:t>| Diapositive </a:t>
            </a:r>
            <a:fld id="{6FAB8F81-EC49-5641-8C2C-CED29C29410E}" type="slidenum">
              <a:rPr lang="fr-FR" sz="900">
                <a:solidFill>
                  <a:srgbClr val="FEB80A"/>
                </a:solidFill>
                <a:latin typeface="Verdana" charset="0"/>
              </a:rPr>
              <a:pPr algn="r" defTabSz="1006475"/>
              <a:t>25</a:t>
            </a:fld>
            <a:r>
              <a:rPr lang="fr-FR" sz="900" dirty="0">
                <a:solidFill>
                  <a:srgbClr val="FEB80A"/>
                </a:solidFill>
                <a:latin typeface="Verdana" charset="0"/>
              </a:rPr>
              <a:t> |</a:t>
            </a:r>
          </a:p>
        </p:txBody>
      </p:sp>
      <p:grpSp>
        <p:nvGrpSpPr>
          <p:cNvPr id="2" name="Grouper 33"/>
          <p:cNvGrpSpPr/>
          <p:nvPr/>
        </p:nvGrpSpPr>
        <p:grpSpPr>
          <a:xfrm>
            <a:off x="599049" y="2651061"/>
            <a:ext cx="2578411" cy="3855673"/>
            <a:chOff x="599049" y="2651061"/>
            <a:chExt cx="2578411" cy="3855673"/>
          </a:xfrm>
        </p:grpSpPr>
        <p:pic>
          <p:nvPicPr>
            <p:cNvPr id="8" name="Image 7"/>
            <p:cNvPicPr>
              <a:picLocks noChangeAspect="1"/>
            </p:cNvPicPr>
            <p:nvPr/>
          </p:nvPicPr>
          <p:blipFill>
            <a:blip r:embed="rId4" cstate="print"/>
            <a:stretch>
              <a:fillRect/>
            </a:stretch>
          </p:blipFill>
          <p:spPr>
            <a:xfrm>
              <a:off x="599049" y="3129209"/>
              <a:ext cx="1211580" cy="508635"/>
            </a:xfrm>
            <a:prstGeom prst="rect">
              <a:avLst/>
            </a:prstGeom>
          </p:spPr>
        </p:pic>
        <p:pic>
          <p:nvPicPr>
            <p:cNvPr id="9" name="Image 8"/>
            <p:cNvPicPr>
              <a:picLocks noChangeAspect="1"/>
            </p:cNvPicPr>
            <p:nvPr/>
          </p:nvPicPr>
          <p:blipFill>
            <a:blip r:embed="rId4" cstate="print"/>
            <a:stretch>
              <a:fillRect/>
            </a:stretch>
          </p:blipFill>
          <p:spPr>
            <a:xfrm>
              <a:off x="1965880" y="3171349"/>
              <a:ext cx="1211580" cy="508635"/>
            </a:xfrm>
            <a:prstGeom prst="rect">
              <a:avLst/>
            </a:prstGeom>
          </p:spPr>
        </p:pic>
        <p:pic>
          <p:nvPicPr>
            <p:cNvPr id="10" name="Image 9"/>
            <p:cNvPicPr>
              <a:picLocks noChangeAspect="1"/>
            </p:cNvPicPr>
            <p:nvPr/>
          </p:nvPicPr>
          <p:blipFill>
            <a:blip r:embed="rId4" cstate="print"/>
            <a:stretch>
              <a:fillRect/>
            </a:stretch>
          </p:blipFill>
          <p:spPr>
            <a:xfrm>
              <a:off x="1965880" y="3607357"/>
              <a:ext cx="1211580" cy="508635"/>
            </a:xfrm>
            <a:prstGeom prst="rect">
              <a:avLst/>
            </a:prstGeom>
          </p:spPr>
        </p:pic>
        <p:pic>
          <p:nvPicPr>
            <p:cNvPr id="11" name="Image 10"/>
            <p:cNvPicPr>
              <a:picLocks noChangeAspect="1"/>
            </p:cNvPicPr>
            <p:nvPr/>
          </p:nvPicPr>
          <p:blipFill>
            <a:blip r:embed="rId4" cstate="print"/>
            <a:stretch>
              <a:fillRect/>
            </a:stretch>
          </p:blipFill>
          <p:spPr>
            <a:xfrm>
              <a:off x="599049" y="3607357"/>
              <a:ext cx="1211580" cy="508635"/>
            </a:xfrm>
            <a:prstGeom prst="rect">
              <a:avLst/>
            </a:prstGeom>
          </p:spPr>
        </p:pic>
        <p:pic>
          <p:nvPicPr>
            <p:cNvPr id="12" name="Image 11"/>
            <p:cNvPicPr>
              <a:picLocks noChangeAspect="1"/>
            </p:cNvPicPr>
            <p:nvPr/>
          </p:nvPicPr>
          <p:blipFill>
            <a:blip r:embed="rId4" cstate="print"/>
            <a:stretch>
              <a:fillRect/>
            </a:stretch>
          </p:blipFill>
          <p:spPr>
            <a:xfrm>
              <a:off x="1965880" y="4085505"/>
              <a:ext cx="1211580" cy="508635"/>
            </a:xfrm>
            <a:prstGeom prst="rect">
              <a:avLst/>
            </a:prstGeom>
          </p:spPr>
        </p:pic>
        <p:pic>
          <p:nvPicPr>
            <p:cNvPr id="13" name="Image 12"/>
            <p:cNvPicPr>
              <a:picLocks noChangeAspect="1"/>
            </p:cNvPicPr>
            <p:nvPr/>
          </p:nvPicPr>
          <p:blipFill>
            <a:blip r:embed="rId4" cstate="print"/>
            <a:stretch>
              <a:fillRect/>
            </a:stretch>
          </p:blipFill>
          <p:spPr>
            <a:xfrm>
              <a:off x="599049" y="4085505"/>
              <a:ext cx="1211580" cy="508635"/>
            </a:xfrm>
            <a:prstGeom prst="rect">
              <a:avLst/>
            </a:prstGeom>
          </p:spPr>
        </p:pic>
        <p:pic>
          <p:nvPicPr>
            <p:cNvPr id="14" name="Image 13"/>
            <p:cNvPicPr>
              <a:picLocks noChangeAspect="1"/>
            </p:cNvPicPr>
            <p:nvPr/>
          </p:nvPicPr>
          <p:blipFill>
            <a:blip r:embed="rId4" cstate="print"/>
            <a:stretch>
              <a:fillRect/>
            </a:stretch>
          </p:blipFill>
          <p:spPr>
            <a:xfrm>
              <a:off x="1965880" y="4563653"/>
              <a:ext cx="1211580" cy="508635"/>
            </a:xfrm>
            <a:prstGeom prst="rect">
              <a:avLst/>
            </a:prstGeom>
          </p:spPr>
        </p:pic>
        <p:pic>
          <p:nvPicPr>
            <p:cNvPr id="15" name="Image 14"/>
            <p:cNvPicPr>
              <a:picLocks noChangeAspect="1"/>
            </p:cNvPicPr>
            <p:nvPr/>
          </p:nvPicPr>
          <p:blipFill>
            <a:blip r:embed="rId4" cstate="print"/>
            <a:stretch>
              <a:fillRect/>
            </a:stretch>
          </p:blipFill>
          <p:spPr>
            <a:xfrm>
              <a:off x="599049" y="4563653"/>
              <a:ext cx="1211580" cy="508635"/>
            </a:xfrm>
            <a:prstGeom prst="rect">
              <a:avLst/>
            </a:prstGeom>
          </p:spPr>
        </p:pic>
        <p:pic>
          <p:nvPicPr>
            <p:cNvPr id="16" name="Image 15"/>
            <p:cNvPicPr>
              <a:picLocks noChangeAspect="1"/>
            </p:cNvPicPr>
            <p:nvPr/>
          </p:nvPicPr>
          <p:blipFill>
            <a:blip r:embed="rId4" cstate="print"/>
            <a:stretch>
              <a:fillRect/>
            </a:stretch>
          </p:blipFill>
          <p:spPr>
            <a:xfrm>
              <a:off x="1965880" y="5041801"/>
              <a:ext cx="1211580" cy="508635"/>
            </a:xfrm>
            <a:prstGeom prst="rect">
              <a:avLst/>
            </a:prstGeom>
          </p:spPr>
        </p:pic>
        <p:pic>
          <p:nvPicPr>
            <p:cNvPr id="17" name="Image 16"/>
            <p:cNvPicPr>
              <a:picLocks noChangeAspect="1"/>
            </p:cNvPicPr>
            <p:nvPr/>
          </p:nvPicPr>
          <p:blipFill>
            <a:blip r:embed="rId4" cstate="print"/>
            <a:stretch>
              <a:fillRect/>
            </a:stretch>
          </p:blipFill>
          <p:spPr>
            <a:xfrm>
              <a:off x="599049" y="5041801"/>
              <a:ext cx="1211580" cy="508635"/>
            </a:xfrm>
            <a:prstGeom prst="rect">
              <a:avLst/>
            </a:prstGeom>
          </p:spPr>
        </p:pic>
        <p:pic>
          <p:nvPicPr>
            <p:cNvPr id="24" name="Image 23"/>
            <p:cNvPicPr>
              <a:picLocks noChangeAspect="1"/>
            </p:cNvPicPr>
            <p:nvPr/>
          </p:nvPicPr>
          <p:blipFill>
            <a:blip r:embed="rId4" cstate="print"/>
            <a:stretch>
              <a:fillRect/>
            </a:stretch>
          </p:blipFill>
          <p:spPr>
            <a:xfrm>
              <a:off x="599049" y="5998099"/>
              <a:ext cx="1211580" cy="508635"/>
            </a:xfrm>
            <a:prstGeom prst="rect">
              <a:avLst/>
            </a:prstGeom>
          </p:spPr>
        </p:pic>
        <p:pic>
          <p:nvPicPr>
            <p:cNvPr id="25" name="Image 24"/>
            <p:cNvPicPr>
              <a:picLocks noChangeAspect="1"/>
            </p:cNvPicPr>
            <p:nvPr/>
          </p:nvPicPr>
          <p:blipFill>
            <a:blip r:embed="rId4" cstate="print"/>
            <a:stretch>
              <a:fillRect/>
            </a:stretch>
          </p:blipFill>
          <p:spPr>
            <a:xfrm>
              <a:off x="1965880" y="5998099"/>
              <a:ext cx="1211580" cy="508635"/>
            </a:xfrm>
            <a:prstGeom prst="rect">
              <a:avLst/>
            </a:prstGeom>
          </p:spPr>
        </p:pic>
        <p:pic>
          <p:nvPicPr>
            <p:cNvPr id="26" name="Image 25"/>
            <p:cNvPicPr>
              <a:picLocks noChangeAspect="1"/>
            </p:cNvPicPr>
            <p:nvPr/>
          </p:nvPicPr>
          <p:blipFill>
            <a:blip r:embed="rId4" cstate="print"/>
            <a:stretch>
              <a:fillRect/>
            </a:stretch>
          </p:blipFill>
          <p:spPr>
            <a:xfrm>
              <a:off x="599049" y="2651061"/>
              <a:ext cx="1211580" cy="508635"/>
            </a:xfrm>
            <a:prstGeom prst="rect">
              <a:avLst/>
            </a:prstGeom>
          </p:spPr>
        </p:pic>
        <p:pic>
          <p:nvPicPr>
            <p:cNvPr id="27" name="Image 26"/>
            <p:cNvPicPr>
              <a:picLocks noChangeAspect="1"/>
            </p:cNvPicPr>
            <p:nvPr/>
          </p:nvPicPr>
          <p:blipFill>
            <a:blip r:embed="rId4" cstate="print"/>
            <a:stretch>
              <a:fillRect/>
            </a:stretch>
          </p:blipFill>
          <p:spPr>
            <a:xfrm>
              <a:off x="1965880" y="2651061"/>
              <a:ext cx="1211580" cy="508635"/>
            </a:xfrm>
            <a:prstGeom prst="rect">
              <a:avLst/>
            </a:prstGeom>
          </p:spPr>
        </p:pic>
        <p:pic>
          <p:nvPicPr>
            <p:cNvPr id="28" name="Image 27"/>
            <p:cNvPicPr>
              <a:picLocks noChangeAspect="1"/>
            </p:cNvPicPr>
            <p:nvPr/>
          </p:nvPicPr>
          <p:blipFill>
            <a:blip r:embed="rId4" cstate="print"/>
            <a:stretch>
              <a:fillRect/>
            </a:stretch>
          </p:blipFill>
          <p:spPr>
            <a:xfrm>
              <a:off x="599049" y="5519949"/>
              <a:ext cx="1211580" cy="508635"/>
            </a:xfrm>
            <a:prstGeom prst="rect">
              <a:avLst/>
            </a:prstGeom>
          </p:spPr>
        </p:pic>
        <p:pic>
          <p:nvPicPr>
            <p:cNvPr id="29" name="Image 28"/>
            <p:cNvPicPr>
              <a:picLocks noChangeAspect="1"/>
            </p:cNvPicPr>
            <p:nvPr/>
          </p:nvPicPr>
          <p:blipFill>
            <a:blip r:embed="rId4" cstate="print"/>
            <a:stretch>
              <a:fillRect/>
            </a:stretch>
          </p:blipFill>
          <p:spPr>
            <a:xfrm>
              <a:off x="1965880" y="5519949"/>
              <a:ext cx="1211580" cy="508635"/>
            </a:xfrm>
            <a:prstGeom prst="rect">
              <a:avLst/>
            </a:prstGeom>
          </p:spPr>
        </p:pic>
      </p:grpSp>
      <p:sp>
        <p:nvSpPr>
          <p:cNvPr id="30" name="Flèche vers la droite 29"/>
          <p:cNvSpPr/>
          <p:nvPr/>
        </p:nvSpPr>
        <p:spPr>
          <a:xfrm>
            <a:off x="3252171" y="3936379"/>
            <a:ext cx="1738544" cy="1285036"/>
          </a:xfrm>
          <a:prstGeom prst="rightArrow">
            <a:avLst>
              <a:gd name="adj1" fmla="val 58305"/>
              <a:gd name="adj2" fmla="val 37182"/>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dirty="0" smtClean="0"/>
              <a:t>Transfert en plein vol</a:t>
            </a:r>
            <a:endParaRPr lang="fr-FR" dirty="0"/>
          </a:p>
        </p:txBody>
      </p:sp>
      <p:sp>
        <p:nvSpPr>
          <p:cNvPr id="31" name="ZoneTexte 30"/>
          <p:cNvSpPr txBox="1"/>
          <p:nvPr/>
        </p:nvSpPr>
        <p:spPr>
          <a:xfrm>
            <a:off x="3351452" y="5332595"/>
            <a:ext cx="1261884"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buFont typeface="Arial"/>
              <a:buChar char="•"/>
            </a:pPr>
            <a:r>
              <a:rPr lang="fr-FR" dirty="0" smtClean="0"/>
              <a:t> Passagers</a:t>
            </a:r>
          </a:p>
          <a:p>
            <a:pPr>
              <a:buFont typeface="Arial"/>
              <a:buChar char="•"/>
            </a:pPr>
            <a:r>
              <a:rPr lang="fr-FR" dirty="0" smtClean="0"/>
              <a:t> Bagages</a:t>
            </a:r>
          </a:p>
          <a:p>
            <a:pPr>
              <a:buFont typeface="Arial"/>
              <a:buChar char="•"/>
            </a:pPr>
            <a:r>
              <a:rPr lang="fr-FR" dirty="0" smtClean="0"/>
              <a:t> Carburant</a:t>
            </a:r>
          </a:p>
          <a:p>
            <a:pPr>
              <a:buFont typeface="Arial"/>
              <a:buChar char="•"/>
            </a:pPr>
            <a:r>
              <a:rPr lang="fr-FR" dirty="0" smtClean="0"/>
              <a:t> Equipage</a:t>
            </a:r>
          </a:p>
        </p:txBody>
      </p:sp>
      <p:pic>
        <p:nvPicPr>
          <p:cNvPr id="32" name="Image 31"/>
          <p:cNvPicPr>
            <a:picLocks noChangeAspect="1"/>
          </p:cNvPicPr>
          <p:nvPr/>
        </p:nvPicPr>
        <p:blipFill>
          <a:blip r:embed="rId5" cstate="print"/>
          <a:stretch>
            <a:fillRect/>
          </a:stretch>
        </p:blipFill>
        <p:spPr>
          <a:xfrm>
            <a:off x="5105756" y="3531756"/>
            <a:ext cx="3723712" cy="2094282"/>
          </a:xfrm>
          <a:prstGeom prst="rect">
            <a:avLst/>
          </a:prstGeom>
        </p:spPr>
      </p:pic>
      <p:sp>
        <p:nvSpPr>
          <p:cNvPr id="33" name="ZoneTexte 32"/>
          <p:cNvSpPr txBox="1"/>
          <p:nvPr/>
        </p:nvSpPr>
        <p:spPr>
          <a:xfrm>
            <a:off x="5988651" y="5632955"/>
            <a:ext cx="2840817" cy="369332"/>
          </a:xfrm>
          <a:prstGeom prst="rect">
            <a:avLst/>
          </a:prstGeom>
          <a:noFill/>
        </p:spPr>
        <p:txBody>
          <a:bodyPr wrap="none" rtlCol="0">
            <a:spAutoFit/>
          </a:bodyPr>
          <a:lstStyle/>
          <a:p>
            <a:pPr algn="ctr"/>
            <a:r>
              <a:rPr lang="fr-FR" dirty="0" smtClean="0"/>
              <a:t>Au 1.1.2013, la vie continue.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smtClean="0"/>
              <a:t>Suite du processus</a:t>
            </a:r>
          </a:p>
        </p:txBody>
      </p:sp>
      <p:pic>
        <p:nvPicPr>
          <p:cNvPr id="7" name="Image 6" descr="Logo-VDR-img.jpg"/>
          <p:cNvPicPr/>
          <p:nvPr/>
        </p:nvPicPr>
        <p:blipFill>
          <a:blip r:embed="rId3" cstate="print"/>
          <a:stretch>
            <a:fillRect/>
          </a:stretch>
        </p:blipFill>
        <p:spPr>
          <a:xfrm>
            <a:off x="423321" y="630382"/>
            <a:ext cx="1575870" cy="967840"/>
          </a:xfrm>
          <a:prstGeom prst="rect">
            <a:avLst/>
          </a:prstGeom>
        </p:spPr>
      </p:pic>
      <p:sp>
        <p:nvSpPr>
          <p:cNvPr id="6" name="Espace réservé du numéro de diapositive 3"/>
          <p:cNvSpPr txBox="1">
            <a:spLocks noGrp="1"/>
          </p:cNvSpPr>
          <p:nvPr/>
        </p:nvSpPr>
        <p:spPr bwMode="auto">
          <a:xfrm>
            <a:off x="7821613" y="6605588"/>
            <a:ext cx="1112837" cy="204787"/>
          </a:xfrm>
          <a:prstGeom prst="rect">
            <a:avLst/>
          </a:prstGeom>
          <a:noFill/>
          <a:ln w="9525">
            <a:noFill/>
            <a:miter lim="800000"/>
            <a:headEnd/>
            <a:tailEnd/>
          </a:ln>
        </p:spPr>
        <p:txBody>
          <a:bodyPr lIns="0" tIns="0" rIns="0" bIns="0">
            <a:prstTxWarp prst="textNoShape">
              <a:avLst/>
            </a:prstTxWarp>
          </a:bodyPr>
          <a:lstStyle/>
          <a:p>
            <a:pPr algn="r" defTabSz="1006475"/>
            <a:r>
              <a:rPr lang="fr-FR" sz="900" dirty="0">
                <a:solidFill>
                  <a:srgbClr val="FEB80A"/>
                </a:solidFill>
                <a:latin typeface="Verdana" charset="0"/>
              </a:rPr>
              <a:t>| Diapositive </a:t>
            </a:r>
            <a:fld id="{6FAB8F81-EC49-5641-8C2C-CED29C29410E}" type="slidenum">
              <a:rPr lang="fr-FR" sz="900">
                <a:solidFill>
                  <a:srgbClr val="FEB80A"/>
                </a:solidFill>
                <a:latin typeface="Verdana" charset="0"/>
              </a:rPr>
              <a:pPr algn="r" defTabSz="1006475"/>
              <a:t>26</a:t>
            </a:fld>
            <a:r>
              <a:rPr lang="fr-FR" sz="900" dirty="0">
                <a:solidFill>
                  <a:srgbClr val="FEB80A"/>
                </a:solidFill>
                <a:latin typeface="Verdana" charset="0"/>
              </a:rPr>
              <a:t> |</a:t>
            </a:r>
          </a:p>
        </p:txBody>
      </p:sp>
      <p:graphicFrame>
        <p:nvGraphicFramePr>
          <p:cNvPr id="44" name="Tableau 43"/>
          <p:cNvGraphicFramePr>
            <a:graphicFrameLocks noGrp="1"/>
          </p:cNvGraphicFramePr>
          <p:nvPr/>
        </p:nvGraphicFramePr>
        <p:xfrm>
          <a:off x="284159" y="2621643"/>
          <a:ext cx="8574090" cy="3133782"/>
        </p:xfrm>
        <a:graphic>
          <a:graphicData uri="http://schemas.openxmlformats.org/drawingml/2006/table">
            <a:tbl>
              <a:tblPr/>
              <a:tblGrid>
                <a:gridCol w="1224870"/>
                <a:gridCol w="1224870"/>
                <a:gridCol w="1224870"/>
                <a:gridCol w="1224870"/>
                <a:gridCol w="1224870"/>
                <a:gridCol w="1224870"/>
                <a:gridCol w="1224870"/>
              </a:tblGrid>
              <a:tr h="404981">
                <a:tc>
                  <a:txBody>
                    <a:bodyPr/>
                    <a:lstStyle/>
                    <a:p>
                      <a:pPr algn="ctr" fontAlgn="ctr"/>
                      <a:r>
                        <a:rPr lang="fr-FR" sz="1500" b="1" i="0" u="none" strike="noStrike" dirty="0">
                          <a:solidFill>
                            <a:srgbClr val="FFFFFF"/>
                          </a:solidFill>
                          <a:latin typeface="Calibri"/>
                        </a:rPr>
                        <a:t>sept.10</a:t>
                      </a:r>
                    </a:p>
                  </a:txBody>
                  <a:tcPr marL="8455" marR="8455" marT="84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solidFill>
                      <a:srgbClr val="339966"/>
                    </a:solidFill>
                  </a:tcPr>
                </a:tc>
                <a:tc>
                  <a:txBody>
                    <a:bodyPr/>
                    <a:lstStyle/>
                    <a:p>
                      <a:pPr algn="ctr" fontAlgn="ctr"/>
                      <a:r>
                        <a:rPr lang="fr-FR" sz="1500" b="1" i="0" u="none" strike="noStrike" dirty="0">
                          <a:solidFill>
                            <a:srgbClr val="FFFFFF"/>
                          </a:solidFill>
                          <a:latin typeface="Calibri"/>
                        </a:rPr>
                        <a:t>nov</a:t>
                      </a:r>
                      <a:r>
                        <a:rPr lang="fr-FR" sz="1500" b="1" i="0" u="none" strike="noStrike" dirty="0" smtClean="0">
                          <a:solidFill>
                            <a:srgbClr val="FFFFFF"/>
                          </a:solidFill>
                          <a:latin typeface="Calibri"/>
                        </a:rPr>
                        <a:t>.10</a:t>
                      </a:r>
                      <a:endParaRPr lang="fr-FR" sz="1500" b="1" i="0" u="none" strike="noStrike" dirty="0">
                        <a:solidFill>
                          <a:srgbClr val="FFFFFF"/>
                        </a:solidFill>
                        <a:latin typeface="Calibri"/>
                      </a:endParaRPr>
                    </a:p>
                  </a:txBody>
                  <a:tcPr marL="8455" marR="8455" marT="8455" marB="0" anchor="ct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366FF"/>
                    </a:solidFill>
                  </a:tcPr>
                </a:tc>
                <a:tc>
                  <a:txBody>
                    <a:bodyPr/>
                    <a:lstStyle/>
                    <a:p>
                      <a:pPr algn="ctr" fontAlgn="ctr"/>
                      <a:r>
                        <a:rPr lang="fr-FR" sz="1500" b="1" i="0" u="none" strike="noStrike">
                          <a:solidFill>
                            <a:srgbClr val="FFFFFF"/>
                          </a:solidFill>
                          <a:latin typeface="Calibri"/>
                        </a:rPr>
                        <a:t>janv.11</a:t>
                      </a:r>
                    </a:p>
                  </a:txBody>
                  <a:tcPr marL="8455" marR="8455" marT="84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366FF"/>
                    </a:solidFill>
                  </a:tcPr>
                </a:tc>
                <a:tc>
                  <a:txBody>
                    <a:bodyPr/>
                    <a:lstStyle/>
                    <a:p>
                      <a:pPr algn="ctr" fontAlgn="ctr"/>
                      <a:r>
                        <a:rPr lang="fr-FR" sz="1500" b="1" i="0" u="none" strike="noStrike" dirty="0">
                          <a:solidFill>
                            <a:srgbClr val="FFFFFF"/>
                          </a:solidFill>
                          <a:latin typeface="Calibri"/>
                        </a:rPr>
                        <a:t>févr.11</a:t>
                      </a:r>
                    </a:p>
                  </a:txBody>
                  <a:tcPr marL="8455" marR="8455" marT="84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366FF"/>
                    </a:solidFill>
                  </a:tcPr>
                </a:tc>
                <a:tc>
                  <a:txBody>
                    <a:bodyPr/>
                    <a:lstStyle/>
                    <a:p>
                      <a:pPr algn="ctr" fontAlgn="ctr"/>
                      <a:r>
                        <a:rPr lang="fr-FR" sz="1500" b="1" i="0" u="none" strike="noStrike">
                          <a:solidFill>
                            <a:srgbClr val="FFFFFF"/>
                          </a:solidFill>
                          <a:latin typeface="Calibri"/>
                        </a:rPr>
                        <a:t> </a:t>
                      </a:r>
                    </a:p>
                  </a:txBody>
                  <a:tcPr marL="8455" marR="8455" marT="84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366FF"/>
                    </a:solidFill>
                  </a:tcPr>
                </a:tc>
                <a:tc>
                  <a:txBody>
                    <a:bodyPr/>
                    <a:lstStyle/>
                    <a:p>
                      <a:pPr algn="ctr" fontAlgn="ctr"/>
                      <a:r>
                        <a:rPr lang="fr-FR" sz="1500" b="1" i="0" u="none" strike="noStrike">
                          <a:solidFill>
                            <a:srgbClr val="FFFFFF"/>
                          </a:solidFill>
                          <a:latin typeface="Calibri"/>
                        </a:rPr>
                        <a:t>mai.11</a:t>
                      </a:r>
                    </a:p>
                  </a:txBody>
                  <a:tcPr marL="8455" marR="8455" marT="84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366FF"/>
                    </a:solidFill>
                  </a:tcPr>
                </a:tc>
                <a:tc>
                  <a:txBody>
                    <a:bodyPr/>
                    <a:lstStyle/>
                    <a:p>
                      <a:pPr algn="ctr" fontAlgn="ctr"/>
                      <a:r>
                        <a:rPr lang="fr-FR" sz="1500" b="1" i="0" u="none" strike="noStrike">
                          <a:solidFill>
                            <a:srgbClr val="FFFFFF"/>
                          </a:solidFill>
                          <a:latin typeface="Calibri"/>
                        </a:rPr>
                        <a:t> </a:t>
                      </a:r>
                    </a:p>
                  </a:txBody>
                  <a:tcPr marL="8455" marR="8455" marT="84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366FF"/>
                    </a:solidFill>
                  </a:tcPr>
                </a:tc>
              </a:tr>
              <a:tr h="404981">
                <a:tc>
                  <a:txBody>
                    <a:bodyPr/>
                    <a:lstStyle/>
                    <a:p>
                      <a:pPr algn="ctr" fontAlgn="ctr"/>
                      <a:r>
                        <a:rPr lang="fr-FR" sz="1500" b="1" i="0" u="none" strike="noStrike" dirty="0">
                          <a:solidFill>
                            <a:srgbClr val="FFFFFF"/>
                          </a:solidFill>
                          <a:latin typeface="Calibri"/>
                        </a:rPr>
                        <a:t> - </a:t>
                      </a:r>
                    </a:p>
                  </a:txBody>
                  <a:tcPr marL="8455" marR="8455" marT="84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solidFill>
                      <a:srgbClr val="339966"/>
                    </a:solidFill>
                  </a:tcPr>
                </a:tc>
                <a:tc>
                  <a:txBody>
                    <a:bodyPr/>
                    <a:lstStyle/>
                    <a:p>
                      <a:pPr algn="ctr" fontAlgn="ctr"/>
                      <a:r>
                        <a:rPr lang="fr-FR" sz="1500" b="1" i="0" u="none" strike="noStrike">
                          <a:solidFill>
                            <a:srgbClr val="FFFFFF"/>
                          </a:solidFill>
                          <a:latin typeface="Calibri"/>
                        </a:rPr>
                        <a:t>-</a:t>
                      </a:r>
                    </a:p>
                  </a:txBody>
                  <a:tcPr marL="8455" marR="8455" marT="8455" marB="0" anchor="ct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3366FF"/>
                    </a:solidFill>
                  </a:tcPr>
                </a:tc>
                <a:tc>
                  <a:txBody>
                    <a:bodyPr/>
                    <a:lstStyle/>
                    <a:p>
                      <a:pPr algn="ctr" fontAlgn="ctr"/>
                      <a:r>
                        <a:rPr lang="fr-FR" sz="1500" b="1" i="0" u="none" strike="noStrike">
                          <a:solidFill>
                            <a:srgbClr val="FFFFFF"/>
                          </a:solidFill>
                          <a:latin typeface="Calibri"/>
                        </a:rPr>
                        <a:t>-</a:t>
                      </a:r>
                    </a:p>
                  </a:txBody>
                  <a:tcPr marL="8455" marR="8455" marT="84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3366FF"/>
                    </a:solidFill>
                  </a:tcPr>
                </a:tc>
                <a:tc>
                  <a:txBody>
                    <a:bodyPr/>
                    <a:lstStyle/>
                    <a:p>
                      <a:pPr algn="ctr" fontAlgn="ctr"/>
                      <a:r>
                        <a:rPr lang="fr-FR" sz="1500" b="1" i="0" u="none" strike="noStrike" dirty="0">
                          <a:solidFill>
                            <a:srgbClr val="FFFFFF"/>
                          </a:solidFill>
                          <a:latin typeface="Calibri"/>
                        </a:rPr>
                        <a:t>-</a:t>
                      </a:r>
                    </a:p>
                  </a:txBody>
                  <a:tcPr marL="8455" marR="8455" marT="84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3366FF"/>
                    </a:solidFill>
                  </a:tcPr>
                </a:tc>
                <a:tc>
                  <a:txBody>
                    <a:bodyPr/>
                    <a:lstStyle/>
                    <a:p>
                      <a:pPr algn="ctr" fontAlgn="ctr"/>
                      <a:r>
                        <a:rPr lang="fr-FR" sz="1500" b="1" i="0" u="none" strike="noStrike">
                          <a:solidFill>
                            <a:srgbClr val="FFFFFF"/>
                          </a:solidFill>
                          <a:latin typeface="Calibri"/>
                        </a:rPr>
                        <a:t>mars-11</a:t>
                      </a:r>
                    </a:p>
                  </a:txBody>
                  <a:tcPr marL="8455" marR="8455" marT="84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3366FF"/>
                    </a:solidFill>
                  </a:tcPr>
                </a:tc>
                <a:tc>
                  <a:txBody>
                    <a:bodyPr/>
                    <a:lstStyle/>
                    <a:p>
                      <a:pPr algn="ctr" fontAlgn="ctr"/>
                      <a:r>
                        <a:rPr lang="fr-FR" sz="1500" b="1" i="0" u="none" strike="noStrike">
                          <a:solidFill>
                            <a:srgbClr val="FFFFFF"/>
                          </a:solidFill>
                          <a:latin typeface="Calibri"/>
                        </a:rPr>
                        <a:t>-</a:t>
                      </a:r>
                    </a:p>
                  </a:txBody>
                  <a:tcPr marL="8455" marR="8455" marT="84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3366FF"/>
                    </a:solidFill>
                  </a:tcPr>
                </a:tc>
                <a:tc>
                  <a:txBody>
                    <a:bodyPr/>
                    <a:lstStyle/>
                    <a:p>
                      <a:pPr algn="ctr" fontAlgn="ctr"/>
                      <a:r>
                        <a:rPr lang="fr-FR" sz="1500" b="1" i="0" u="none" strike="noStrike">
                          <a:solidFill>
                            <a:srgbClr val="FFFFFF"/>
                          </a:solidFill>
                          <a:latin typeface="Calibri"/>
                        </a:rPr>
                        <a:t>27-nov-11</a:t>
                      </a:r>
                    </a:p>
                  </a:txBody>
                  <a:tcPr marL="8455" marR="8455" marT="84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3366FF"/>
                    </a:solidFill>
                  </a:tcPr>
                </a:tc>
              </a:tr>
              <a:tr h="404981">
                <a:tc>
                  <a:txBody>
                    <a:bodyPr/>
                    <a:lstStyle/>
                    <a:p>
                      <a:pPr algn="ctr" fontAlgn="ctr"/>
                      <a:r>
                        <a:rPr lang="fr-FR" sz="1500" b="1" i="0" u="none" strike="noStrike" dirty="0">
                          <a:solidFill>
                            <a:srgbClr val="FFFFFF"/>
                          </a:solidFill>
                          <a:latin typeface="Calibri"/>
                        </a:rPr>
                        <a:t>oct.10</a:t>
                      </a:r>
                    </a:p>
                  </a:txBody>
                  <a:tcPr marL="8455" marR="8455" marT="84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339966"/>
                    </a:solidFill>
                  </a:tcPr>
                </a:tc>
                <a:tc>
                  <a:txBody>
                    <a:bodyPr/>
                    <a:lstStyle/>
                    <a:p>
                      <a:pPr algn="ctr" fontAlgn="ctr"/>
                      <a:r>
                        <a:rPr lang="fr-FR" sz="1500" b="1" i="0" u="none" strike="noStrike">
                          <a:solidFill>
                            <a:srgbClr val="FFFFFF"/>
                          </a:solidFill>
                          <a:latin typeface="Calibri"/>
                        </a:rPr>
                        <a:t>déc.10</a:t>
                      </a:r>
                    </a:p>
                  </a:txBody>
                  <a:tcPr marL="8455" marR="8455" marT="8455" marB="0" anchor="ct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3366FF"/>
                    </a:solidFill>
                  </a:tcPr>
                </a:tc>
                <a:tc>
                  <a:txBody>
                    <a:bodyPr/>
                    <a:lstStyle/>
                    <a:p>
                      <a:pPr algn="ctr" fontAlgn="ctr"/>
                      <a:r>
                        <a:rPr lang="fr-FR" sz="1500" b="1" i="0" u="none" strike="noStrike">
                          <a:solidFill>
                            <a:srgbClr val="FFFFFF"/>
                          </a:solidFill>
                          <a:latin typeface="Calibri"/>
                        </a:rPr>
                        <a:t>févr.11</a:t>
                      </a:r>
                    </a:p>
                  </a:txBody>
                  <a:tcPr marL="8455" marR="8455" marT="84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3366FF"/>
                    </a:solidFill>
                  </a:tcPr>
                </a:tc>
                <a:tc>
                  <a:txBody>
                    <a:bodyPr/>
                    <a:lstStyle/>
                    <a:p>
                      <a:pPr algn="ctr" fontAlgn="ctr"/>
                      <a:r>
                        <a:rPr lang="fr-FR" sz="1500" b="1" i="0" u="none" strike="noStrike" dirty="0">
                          <a:solidFill>
                            <a:srgbClr val="FFFFFF"/>
                          </a:solidFill>
                          <a:latin typeface="Calibri"/>
                        </a:rPr>
                        <a:t>mars.11</a:t>
                      </a:r>
                    </a:p>
                  </a:txBody>
                  <a:tcPr marL="8455" marR="8455" marT="84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3366FF"/>
                    </a:solidFill>
                  </a:tcPr>
                </a:tc>
                <a:tc>
                  <a:txBody>
                    <a:bodyPr/>
                    <a:lstStyle/>
                    <a:p>
                      <a:pPr algn="ctr" fontAlgn="ctr"/>
                      <a:r>
                        <a:rPr lang="fr-FR" sz="1500" b="1" i="0" u="none" strike="noStrike">
                          <a:solidFill>
                            <a:srgbClr val="FFFFFF"/>
                          </a:solidFill>
                          <a:latin typeface="Calibri"/>
                        </a:rPr>
                        <a:t> </a:t>
                      </a:r>
                    </a:p>
                  </a:txBody>
                  <a:tcPr marL="8455" marR="8455" marT="84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3366FF"/>
                    </a:solidFill>
                  </a:tcPr>
                </a:tc>
                <a:tc>
                  <a:txBody>
                    <a:bodyPr/>
                    <a:lstStyle/>
                    <a:p>
                      <a:pPr algn="ctr" fontAlgn="ctr"/>
                      <a:r>
                        <a:rPr lang="fr-FR" sz="1500" b="1" i="0" u="none" strike="noStrike">
                          <a:solidFill>
                            <a:srgbClr val="FFFFFF"/>
                          </a:solidFill>
                          <a:latin typeface="Calibri"/>
                        </a:rPr>
                        <a:t>juin.11</a:t>
                      </a:r>
                    </a:p>
                  </a:txBody>
                  <a:tcPr marL="8455" marR="8455" marT="84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3366FF"/>
                    </a:solidFill>
                  </a:tcPr>
                </a:tc>
                <a:tc>
                  <a:txBody>
                    <a:bodyPr/>
                    <a:lstStyle/>
                    <a:p>
                      <a:pPr algn="ctr" fontAlgn="ctr"/>
                      <a:r>
                        <a:rPr lang="fr-FR" sz="1500" b="1" i="0" u="none" strike="noStrike">
                          <a:solidFill>
                            <a:srgbClr val="FFFFFF"/>
                          </a:solidFill>
                          <a:latin typeface="Calibri"/>
                        </a:rPr>
                        <a:t> </a:t>
                      </a:r>
                    </a:p>
                  </a:txBody>
                  <a:tcPr marL="8455" marR="8455" marT="84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3366FF"/>
                    </a:solidFill>
                  </a:tcPr>
                </a:tc>
              </a:tr>
              <a:tr h="1918839">
                <a:tc>
                  <a:txBody>
                    <a:bodyPr/>
                    <a:lstStyle/>
                    <a:p>
                      <a:pPr algn="ctr" fontAlgn="ctr"/>
                      <a:r>
                        <a:rPr lang="fr-FR" sz="1200" b="1" i="0" u="none" strike="noStrike" dirty="0">
                          <a:solidFill>
                            <a:srgbClr val="000000"/>
                          </a:solidFill>
                          <a:latin typeface="Calibri"/>
                        </a:rPr>
                        <a:t>Présentation</a:t>
                      </a:r>
                      <a:r>
                        <a:rPr lang="fr-FR" sz="1200" b="1" i="0" u="none" strike="noStrike" dirty="0" smtClean="0">
                          <a:solidFill>
                            <a:srgbClr val="000000"/>
                          </a:solidFill>
                          <a:latin typeface="Calibri"/>
                        </a:rPr>
                        <a:t> </a:t>
                      </a:r>
                    </a:p>
                    <a:p>
                      <a:pPr algn="ctr" fontAlgn="ctr"/>
                      <a:r>
                        <a:rPr lang="fr-FR" sz="1200" b="1" i="0" u="none" strike="noStrike" dirty="0" smtClean="0">
                          <a:solidFill>
                            <a:srgbClr val="000000"/>
                          </a:solidFill>
                          <a:latin typeface="Calibri"/>
                        </a:rPr>
                        <a:t>et </a:t>
                      </a:r>
                    </a:p>
                    <a:p>
                      <a:pPr algn="ctr" fontAlgn="ctr"/>
                      <a:r>
                        <a:rPr lang="fr-FR" sz="1200" b="1" i="0" u="none" strike="noStrike" dirty="0" smtClean="0">
                          <a:solidFill>
                            <a:srgbClr val="000000"/>
                          </a:solidFill>
                          <a:latin typeface="Calibri"/>
                        </a:rPr>
                        <a:t>validation </a:t>
                      </a:r>
                    </a:p>
                    <a:p>
                      <a:pPr algn="ctr" fontAlgn="ctr"/>
                      <a:r>
                        <a:rPr lang="fr-FR" sz="1200" b="1" i="0" u="none" strike="noStrike" dirty="0" smtClean="0">
                          <a:solidFill>
                            <a:srgbClr val="000000"/>
                          </a:solidFill>
                          <a:latin typeface="Calibri"/>
                        </a:rPr>
                        <a:t>du </a:t>
                      </a:r>
                      <a:r>
                        <a:rPr lang="fr-FR" sz="1200" b="1" i="0" u="none" strike="noStrike" dirty="0">
                          <a:solidFill>
                            <a:srgbClr val="000000"/>
                          </a:solidFill>
                          <a:latin typeface="Calibri"/>
                        </a:rPr>
                        <a:t>premier scénario </a:t>
                      </a:r>
                    </a:p>
                  </a:txBody>
                  <a:tcPr marL="8455" marR="8455" marT="84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pPr algn="ctr" fontAlgn="ctr"/>
                      <a:r>
                        <a:rPr lang="fr-FR" sz="1200" b="1" i="0" u="none" strike="noStrike" dirty="0">
                          <a:solidFill>
                            <a:srgbClr val="000000"/>
                          </a:solidFill>
                          <a:latin typeface="Calibri"/>
                        </a:rPr>
                        <a:t>Présentation et validation convention</a:t>
                      </a:r>
                      <a:r>
                        <a:rPr lang="fr-FR" sz="1200" b="1" i="0" u="none" strike="noStrike" dirty="0" smtClean="0">
                          <a:solidFill>
                            <a:srgbClr val="000000"/>
                          </a:solidFill>
                          <a:latin typeface="Calibri"/>
                        </a:rPr>
                        <a:t> </a:t>
                      </a:r>
                    </a:p>
                    <a:p>
                      <a:pPr algn="ctr" fontAlgn="ctr"/>
                      <a:r>
                        <a:rPr lang="fr-FR" sz="1200" b="1" i="0" u="none" strike="noStrike" dirty="0" smtClean="0">
                          <a:solidFill>
                            <a:srgbClr val="000000"/>
                          </a:solidFill>
                          <a:latin typeface="Calibri"/>
                        </a:rPr>
                        <a:t>et </a:t>
                      </a:r>
                    </a:p>
                    <a:p>
                      <a:pPr algn="ctr" fontAlgn="ctr"/>
                      <a:r>
                        <a:rPr lang="fr-FR" sz="1200" b="1" i="0" u="none" strike="noStrike" dirty="0" smtClean="0">
                          <a:solidFill>
                            <a:srgbClr val="000000"/>
                          </a:solidFill>
                          <a:latin typeface="Calibri"/>
                        </a:rPr>
                        <a:t>rapport </a:t>
                      </a:r>
                    </a:p>
                    <a:p>
                      <a:pPr algn="ctr" fontAlgn="ctr"/>
                      <a:r>
                        <a:rPr lang="fr-FR" sz="1200" b="1" i="0" u="none" strike="noStrike" dirty="0" smtClean="0">
                          <a:solidFill>
                            <a:srgbClr val="000000"/>
                          </a:solidFill>
                          <a:latin typeface="Calibri"/>
                        </a:rPr>
                        <a:t>de </a:t>
                      </a:r>
                      <a:r>
                        <a:rPr lang="fr-FR" sz="1200" b="1" i="0" u="none" strike="noStrike" dirty="0">
                          <a:solidFill>
                            <a:srgbClr val="000000"/>
                          </a:solidFill>
                          <a:latin typeface="Calibri"/>
                        </a:rPr>
                        <a:t>fusion</a:t>
                      </a:r>
                    </a:p>
                  </a:txBody>
                  <a:tcPr marL="8455" marR="8455" marT="8455" marB="0" anchor="ct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FFFF"/>
                    </a:solidFill>
                  </a:tcPr>
                </a:tc>
                <a:tc>
                  <a:txBody>
                    <a:bodyPr/>
                    <a:lstStyle/>
                    <a:p>
                      <a:pPr algn="ctr" fontAlgn="ctr"/>
                      <a:r>
                        <a:rPr lang="fr-FR" sz="1200" b="1" i="0" u="none" strike="noStrike" dirty="0">
                          <a:solidFill>
                            <a:srgbClr val="000000"/>
                          </a:solidFill>
                          <a:latin typeface="Calibri"/>
                        </a:rPr>
                        <a:t>Décision de principe</a:t>
                      </a:r>
                      <a:r>
                        <a:rPr lang="fr-FR" sz="1200" b="1" i="0" u="none" strike="noStrike" dirty="0" smtClean="0">
                          <a:solidFill>
                            <a:srgbClr val="000000"/>
                          </a:solidFill>
                          <a:latin typeface="Calibri"/>
                        </a:rPr>
                        <a:t> </a:t>
                      </a:r>
                    </a:p>
                    <a:p>
                      <a:pPr algn="ctr" fontAlgn="ctr"/>
                      <a:r>
                        <a:rPr lang="fr-FR" sz="1200" b="1" i="0" u="none" strike="noStrike" dirty="0" smtClean="0">
                          <a:solidFill>
                            <a:srgbClr val="000000"/>
                          </a:solidFill>
                          <a:latin typeface="Calibri"/>
                        </a:rPr>
                        <a:t>des </a:t>
                      </a:r>
                    </a:p>
                    <a:p>
                      <a:pPr algn="ctr" fontAlgn="ctr"/>
                      <a:r>
                        <a:rPr lang="fr-FR" sz="1200" b="1" i="0" u="none" strike="noStrike" dirty="0" smtClean="0">
                          <a:solidFill>
                            <a:srgbClr val="000000"/>
                          </a:solidFill>
                          <a:latin typeface="Calibri"/>
                        </a:rPr>
                        <a:t>16 </a:t>
                      </a:r>
                      <a:r>
                        <a:rPr lang="fr-FR" sz="1200" b="1" i="0" u="none" strike="noStrike" dirty="0">
                          <a:solidFill>
                            <a:srgbClr val="000000"/>
                          </a:solidFill>
                          <a:latin typeface="Calibri"/>
                        </a:rPr>
                        <a:t>communes</a:t>
                      </a:r>
                    </a:p>
                  </a:txBody>
                  <a:tcPr marL="8455" marR="8455" marT="84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FFFF"/>
                    </a:solidFill>
                  </a:tcPr>
                </a:tc>
                <a:tc>
                  <a:txBody>
                    <a:bodyPr/>
                    <a:lstStyle/>
                    <a:p>
                      <a:pPr algn="ctr" fontAlgn="ctr"/>
                      <a:r>
                        <a:rPr lang="fr-FR" sz="1200" b="1" i="0" u="none" strike="noStrike" dirty="0">
                          <a:solidFill>
                            <a:srgbClr val="000000"/>
                          </a:solidFill>
                          <a:latin typeface="Calibri"/>
                        </a:rPr>
                        <a:t>Approbation</a:t>
                      </a:r>
                      <a:r>
                        <a:rPr lang="fr-FR" sz="1200" b="1" i="0" u="none" strike="noStrike" dirty="0" smtClean="0">
                          <a:solidFill>
                            <a:srgbClr val="000000"/>
                          </a:solidFill>
                          <a:latin typeface="Calibri"/>
                        </a:rPr>
                        <a:t> </a:t>
                      </a:r>
                    </a:p>
                    <a:p>
                      <a:pPr algn="ctr" fontAlgn="ctr"/>
                      <a:r>
                        <a:rPr lang="fr-FR" sz="1200" b="1" i="0" u="none" strike="noStrike" dirty="0" smtClean="0">
                          <a:solidFill>
                            <a:srgbClr val="000000"/>
                          </a:solidFill>
                          <a:latin typeface="Calibri"/>
                        </a:rPr>
                        <a:t>de </a:t>
                      </a:r>
                      <a:r>
                        <a:rPr lang="fr-FR" sz="1200" b="1" i="0" u="none" strike="noStrike" dirty="0">
                          <a:solidFill>
                            <a:srgbClr val="000000"/>
                          </a:solidFill>
                          <a:latin typeface="Calibri"/>
                        </a:rPr>
                        <a:t>la</a:t>
                      </a:r>
                      <a:r>
                        <a:rPr lang="fr-FR" sz="1200" b="1" i="0" u="none" strike="noStrike" dirty="0" smtClean="0">
                          <a:solidFill>
                            <a:srgbClr val="000000"/>
                          </a:solidFill>
                          <a:latin typeface="Calibri"/>
                        </a:rPr>
                        <a:t> </a:t>
                      </a:r>
                    </a:p>
                    <a:p>
                      <a:pPr algn="ctr" fontAlgn="ctr"/>
                      <a:r>
                        <a:rPr lang="fr-FR" sz="1200" b="1" i="0" u="none" strike="noStrike" dirty="0" smtClean="0">
                          <a:solidFill>
                            <a:srgbClr val="000000"/>
                          </a:solidFill>
                          <a:latin typeface="Calibri"/>
                        </a:rPr>
                        <a:t>convention </a:t>
                      </a:r>
                      <a:r>
                        <a:rPr lang="fr-FR" sz="1200" b="1" i="0" u="none" strike="noStrike" dirty="0">
                          <a:solidFill>
                            <a:srgbClr val="000000"/>
                          </a:solidFill>
                          <a:latin typeface="Calibri"/>
                        </a:rPr>
                        <a:t>de fusion</a:t>
                      </a:r>
                      <a:r>
                        <a:rPr lang="fr-FR" sz="1200" b="1" i="0" u="none" strike="noStrike" dirty="0" smtClean="0">
                          <a:solidFill>
                            <a:srgbClr val="000000"/>
                          </a:solidFill>
                          <a:latin typeface="Calibri"/>
                        </a:rPr>
                        <a:t> </a:t>
                      </a:r>
                    </a:p>
                    <a:p>
                      <a:pPr algn="ctr" fontAlgn="ctr"/>
                      <a:r>
                        <a:rPr lang="fr-FR" sz="1200" b="1" i="0" u="none" strike="noStrike" dirty="0" smtClean="0">
                          <a:solidFill>
                            <a:srgbClr val="000000"/>
                          </a:solidFill>
                          <a:latin typeface="Calibri"/>
                        </a:rPr>
                        <a:t>par </a:t>
                      </a:r>
                      <a:r>
                        <a:rPr lang="fr-FR" sz="1200" b="1" i="0" u="none" strike="noStrike" dirty="0">
                          <a:solidFill>
                            <a:srgbClr val="000000"/>
                          </a:solidFill>
                          <a:latin typeface="Calibri"/>
                        </a:rPr>
                        <a:t>les CC</a:t>
                      </a:r>
                    </a:p>
                  </a:txBody>
                  <a:tcPr marL="8455" marR="8455" marT="84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FFFF"/>
                    </a:solidFill>
                  </a:tcPr>
                </a:tc>
                <a:tc>
                  <a:txBody>
                    <a:bodyPr/>
                    <a:lstStyle/>
                    <a:p>
                      <a:pPr algn="ctr" fontAlgn="ctr"/>
                      <a:r>
                        <a:rPr lang="fr-FR" sz="1200" b="1" i="0" u="none" strike="noStrike" dirty="0">
                          <a:solidFill>
                            <a:srgbClr val="000000"/>
                          </a:solidFill>
                          <a:latin typeface="Calibri"/>
                        </a:rPr>
                        <a:t>Sanction</a:t>
                      </a:r>
                      <a:r>
                        <a:rPr lang="fr-FR" sz="1200" b="1" i="0" u="none" strike="noStrike" dirty="0" smtClean="0">
                          <a:solidFill>
                            <a:srgbClr val="000000"/>
                          </a:solidFill>
                          <a:latin typeface="Calibri"/>
                        </a:rPr>
                        <a:t> </a:t>
                      </a:r>
                    </a:p>
                    <a:p>
                      <a:pPr algn="ctr" fontAlgn="ctr"/>
                      <a:r>
                        <a:rPr lang="fr-FR" sz="1200" b="1" i="0" u="none" strike="noStrike" dirty="0" smtClean="0">
                          <a:solidFill>
                            <a:srgbClr val="000000"/>
                          </a:solidFill>
                          <a:latin typeface="Calibri"/>
                        </a:rPr>
                        <a:t>de </a:t>
                      </a:r>
                      <a:r>
                        <a:rPr lang="fr-FR" sz="1200" b="1" i="0" u="none" strike="noStrike" dirty="0">
                          <a:solidFill>
                            <a:srgbClr val="000000"/>
                          </a:solidFill>
                          <a:latin typeface="Calibri"/>
                        </a:rPr>
                        <a:t>la</a:t>
                      </a:r>
                      <a:r>
                        <a:rPr lang="fr-FR" sz="1200" b="1" i="0" u="none" strike="noStrike" dirty="0" smtClean="0">
                          <a:solidFill>
                            <a:srgbClr val="000000"/>
                          </a:solidFill>
                          <a:latin typeface="Calibri"/>
                        </a:rPr>
                        <a:t> </a:t>
                      </a:r>
                    </a:p>
                    <a:p>
                      <a:pPr algn="ctr" fontAlgn="ctr"/>
                      <a:r>
                        <a:rPr lang="fr-FR" sz="1200" b="1" i="0" u="none" strike="noStrike" dirty="0" smtClean="0">
                          <a:solidFill>
                            <a:srgbClr val="000000"/>
                          </a:solidFill>
                          <a:latin typeface="Calibri"/>
                        </a:rPr>
                        <a:t>convention </a:t>
                      </a:r>
                    </a:p>
                    <a:p>
                      <a:pPr algn="ctr" fontAlgn="ctr"/>
                      <a:r>
                        <a:rPr lang="fr-FR" sz="1200" b="1" i="0" u="none" strike="noStrike" dirty="0" smtClean="0">
                          <a:solidFill>
                            <a:srgbClr val="000000"/>
                          </a:solidFill>
                          <a:latin typeface="Calibri"/>
                        </a:rPr>
                        <a:t>par </a:t>
                      </a:r>
                      <a:r>
                        <a:rPr lang="fr-FR" sz="1200" b="1" i="0" u="none" strike="noStrike" dirty="0">
                          <a:solidFill>
                            <a:srgbClr val="000000"/>
                          </a:solidFill>
                          <a:latin typeface="Calibri"/>
                        </a:rPr>
                        <a:t>le</a:t>
                      </a:r>
                      <a:r>
                        <a:rPr lang="fr-FR" sz="1200" b="1" i="0" u="none" strike="noStrike" dirty="0" smtClean="0">
                          <a:solidFill>
                            <a:srgbClr val="000000"/>
                          </a:solidFill>
                          <a:latin typeface="Calibri"/>
                        </a:rPr>
                        <a:t> </a:t>
                      </a:r>
                    </a:p>
                    <a:p>
                      <a:pPr algn="ctr" fontAlgn="ctr"/>
                      <a:r>
                        <a:rPr lang="fr-FR" sz="1200" b="1" i="0" u="none" strike="noStrike" dirty="0" smtClean="0">
                          <a:solidFill>
                            <a:srgbClr val="000000"/>
                          </a:solidFill>
                          <a:latin typeface="Calibri"/>
                        </a:rPr>
                        <a:t>Conseil </a:t>
                      </a:r>
                      <a:r>
                        <a:rPr lang="fr-FR" sz="1200" b="1" i="0" u="none" strike="noStrike" dirty="0">
                          <a:solidFill>
                            <a:srgbClr val="000000"/>
                          </a:solidFill>
                          <a:latin typeface="Calibri"/>
                        </a:rPr>
                        <a:t>d'Etat</a:t>
                      </a:r>
                    </a:p>
                  </a:txBody>
                  <a:tcPr marL="8455" marR="8455" marT="84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FFFF"/>
                    </a:solidFill>
                  </a:tcPr>
                </a:tc>
                <a:tc>
                  <a:txBody>
                    <a:bodyPr/>
                    <a:lstStyle/>
                    <a:p>
                      <a:pPr algn="ctr" fontAlgn="ctr"/>
                      <a:r>
                        <a:rPr lang="fr-FR" sz="1200" b="1" i="0" u="none" strike="noStrike" dirty="0">
                          <a:solidFill>
                            <a:srgbClr val="000000"/>
                          </a:solidFill>
                          <a:latin typeface="Calibri"/>
                        </a:rPr>
                        <a:t>Votation</a:t>
                      </a:r>
                      <a:r>
                        <a:rPr lang="fr-FR" sz="1200" b="1" i="0" u="none" strike="noStrike" dirty="0" smtClean="0">
                          <a:solidFill>
                            <a:srgbClr val="000000"/>
                          </a:solidFill>
                          <a:latin typeface="Calibri"/>
                        </a:rPr>
                        <a:t> </a:t>
                      </a:r>
                    </a:p>
                    <a:p>
                      <a:pPr algn="ctr" fontAlgn="ctr"/>
                      <a:r>
                        <a:rPr lang="fr-FR" sz="1200" b="1" i="0" u="none" strike="noStrike" dirty="0" smtClean="0">
                          <a:solidFill>
                            <a:srgbClr val="000000"/>
                          </a:solidFill>
                          <a:latin typeface="Calibri"/>
                        </a:rPr>
                        <a:t>de </a:t>
                      </a:r>
                      <a:r>
                        <a:rPr lang="fr-FR" sz="1200" b="1" i="0" u="none" strike="noStrike" dirty="0">
                          <a:solidFill>
                            <a:srgbClr val="000000"/>
                          </a:solidFill>
                          <a:latin typeface="Calibri"/>
                        </a:rPr>
                        <a:t>la</a:t>
                      </a:r>
                      <a:r>
                        <a:rPr lang="fr-FR" sz="1200" b="1" i="0" u="none" strike="noStrike" dirty="0" smtClean="0">
                          <a:solidFill>
                            <a:srgbClr val="000000"/>
                          </a:solidFill>
                          <a:latin typeface="Calibri"/>
                        </a:rPr>
                        <a:t> </a:t>
                      </a:r>
                    </a:p>
                    <a:p>
                      <a:pPr algn="ctr" fontAlgn="ctr"/>
                      <a:r>
                        <a:rPr lang="fr-FR" sz="1200" b="1" i="0" u="none" strike="noStrike" dirty="0" smtClean="0">
                          <a:solidFill>
                            <a:srgbClr val="000000"/>
                          </a:solidFill>
                          <a:latin typeface="Calibri"/>
                        </a:rPr>
                        <a:t>convention </a:t>
                      </a:r>
                    </a:p>
                    <a:p>
                      <a:pPr algn="ctr" fontAlgn="ctr"/>
                      <a:r>
                        <a:rPr lang="fr-FR" sz="1200" b="1" i="0" u="none" strike="noStrike" dirty="0" smtClean="0">
                          <a:solidFill>
                            <a:srgbClr val="000000"/>
                          </a:solidFill>
                          <a:latin typeface="Calibri"/>
                        </a:rPr>
                        <a:t>par </a:t>
                      </a:r>
                      <a:r>
                        <a:rPr lang="fr-FR" sz="1200" b="1" i="0" u="none" strike="noStrike" dirty="0">
                          <a:solidFill>
                            <a:srgbClr val="000000"/>
                          </a:solidFill>
                          <a:latin typeface="Calibri"/>
                        </a:rPr>
                        <a:t>les CG</a:t>
                      </a:r>
                    </a:p>
                  </a:txBody>
                  <a:tcPr marL="8455" marR="8455" marT="84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FFFF"/>
                    </a:solidFill>
                  </a:tcPr>
                </a:tc>
                <a:tc>
                  <a:txBody>
                    <a:bodyPr/>
                    <a:lstStyle/>
                    <a:p>
                      <a:pPr algn="ctr" fontAlgn="ctr"/>
                      <a:r>
                        <a:rPr lang="fr-FR" sz="1200" b="1" i="0" u="none" strike="noStrike" dirty="0">
                          <a:solidFill>
                            <a:srgbClr val="000000"/>
                          </a:solidFill>
                          <a:latin typeface="Calibri"/>
                        </a:rPr>
                        <a:t>Votation</a:t>
                      </a:r>
                      <a:r>
                        <a:rPr lang="fr-FR" sz="1200" b="1" i="0" u="none" strike="noStrike" dirty="0" smtClean="0">
                          <a:solidFill>
                            <a:srgbClr val="000000"/>
                          </a:solidFill>
                          <a:latin typeface="Calibri"/>
                        </a:rPr>
                        <a:t> </a:t>
                      </a:r>
                    </a:p>
                    <a:p>
                      <a:pPr algn="ctr" fontAlgn="ctr"/>
                      <a:r>
                        <a:rPr lang="fr-FR" sz="1200" b="1" i="0" u="none" strike="noStrike" dirty="0" smtClean="0">
                          <a:solidFill>
                            <a:srgbClr val="000000"/>
                          </a:solidFill>
                          <a:latin typeface="Calibri"/>
                        </a:rPr>
                        <a:t>populaire</a:t>
                      </a:r>
                      <a:endParaRPr lang="fr-FR" sz="1200" b="1" i="0" u="none" strike="noStrike" dirty="0">
                        <a:solidFill>
                          <a:srgbClr val="000000"/>
                        </a:solidFill>
                        <a:latin typeface="Calibri"/>
                      </a:endParaRPr>
                    </a:p>
                  </a:txBody>
                  <a:tcPr marL="8455" marR="8455" marT="84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FFFF"/>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smtClean="0"/>
              <a:t>Vous et nous – site Internet</a:t>
            </a:r>
          </a:p>
        </p:txBody>
      </p:sp>
      <p:pic>
        <p:nvPicPr>
          <p:cNvPr id="7" name="Image 6" descr="Logo-VDR-img.jpg"/>
          <p:cNvPicPr/>
          <p:nvPr/>
        </p:nvPicPr>
        <p:blipFill>
          <a:blip r:embed="rId3" cstate="print"/>
          <a:stretch>
            <a:fillRect/>
          </a:stretch>
        </p:blipFill>
        <p:spPr>
          <a:xfrm>
            <a:off x="423321" y="630382"/>
            <a:ext cx="1575870" cy="967840"/>
          </a:xfrm>
          <a:prstGeom prst="rect">
            <a:avLst/>
          </a:prstGeom>
        </p:spPr>
      </p:pic>
      <p:sp>
        <p:nvSpPr>
          <p:cNvPr id="6" name="Espace réservé du numéro de diapositive 3"/>
          <p:cNvSpPr txBox="1">
            <a:spLocks noGrp="1"/>
          </p:cNvSpPr>
          <p:nvPr/>
        </p:nvSpPr>
        <p:spPr bwMode="auto">
          <a:xfrm>
            <a:off x="7821613" y="6605588"/>
            <a:ext cx="1112837" cy="204787"/>
          </a:xfrm>
          <a:prstGeom prst="rect">
            <a:avLst/>
          </a:prstGeom>
          <a:noFill/>
          <a:ln w="9525">
            <a:noFill/>
            <a:miter lim="800000"/>
            <a:headEnd/>
            <a:tailEnd/>
          </a:ln>
        </p:spPr>
        <p:txBody>
          <a:bodyPr lIns="0" tIns="0" rIns="0" bIns="0">
            <a:prstTxWarp prst="textNoShape">
              <a:avLst/>
            </a:prstTxWarp>
          </a:bodyPr>
          <a:lstStyle/>
          <a:p>
            <a:pPr algn="r" defTabSz="1006475"/>
            <a:r>
              <a:rPr lang="fr-FR" sz="900" dirty="0">
                <a:solidFill>
                  <a:srgbClr val="FEB80A"/>
                </a:solidFill>
                <a:latin typeface="Verdana" charset="0"/>
              </a:rPr>
              <a:t>| Diapositive </a:t>
            </a:r>
            <a:fld id="{6FAB8F81-EC49-5641-8C2C-CED29C29410E}" type="slidenum">
              <a:rPr lang="fr-FR" sz="900">
                <a:solidFill>
                  <a:srgbClr val="FEB80A"/>
                </a:solidFill>
                <a:latin typeface="Verdana" charset="0"/>
              </a:rPr>
              <a:pPr algn="r" defTabSz="1006475"/>
              <a:t>27</a:t>
            </a:fld>
            <a:r>
              <a:rPr lang="fr-FR" sz="900" dirty="0">
                <a:solidFill>
                  <a:srgbClr val="FEB80A"/>
                </a:solidFill>
                <a:latin typeface="Verdana" charset="0"/>
              </a:rPr>
              <a:t> |</a:t>
            </a:r>
          </a:p>
        </p:txBody>
      </p:sp>
      <p:pic>
        <p:nvPicPr>
          <p:cNvPr id="8" name="Image 7"/>
          <p:cNvPicPr>
            <a:picLocks noChangeAspect="1"/>
          </p:cNvPicPr>
          <p:nvPr/>
        </p:nvPicPr>
        <p:blipFill>
          <a:blip r:embed="rId4" cstate="print"/>
          <a:stretch>
            <a:fillRect/>
          </a:stretch>
        </p:blipFill>
        <p:spPr>
          <a:xfrm>
            <a:off x="284163" y="1986353"/>
            <a:ext cx="4586582" cy="2928074"/>
          </a:xfrm>
          <a:prstGeom prst="rect">
            <a:avLst/>
          </a:prstGeom>
        </p:spPr>
      </p:pic>
      <p:sp>
        <p:nvSpPr>
          <p:cNvPr id="11" name="Espace réservé du contenu 8"/>
          <p:cNvSpPr>
            <a:spLocks noGrp="1"/>
          </p:cNvSpPr>
          <p:nvPr>
            <p:ph idx="1"/>
          </p:nvPr>
        </p:nvSpPr>
        <p:spPr>
          <a:xfrm>
            <a:off x="4783567" y="2178454"/>
            <a:ext cx="4069080" cy="3947709"/>
          </a:xfrm>
        </p:spPr>
        <p:txBody>
          <a:bodyPr/>
          <a:lstStyle/>
          <a:p>
            <a:r>
              <a:rPr lang="fr-FR" dirty="0" smtClean="0"/>
              <a:t>Questions posées</a:t>
            </a:r>
          </a:p>
          <a:p>
            <a:r>
              <a:rPr lang="fr-FR" dirty="0" smtClean="0"/>
              <a:t>Concours pour le nom de la future commune</a:t>
            </a:r>
          </a:p>
          <a:p>
            <a:r>
              <a:rPr lang="fr-FR" dirty="0" smtClean="0"/>
              <a:t>Propositions d’armoiries</a:t>
            </a:r>
          </a:p>
          <a:p>
            <a:r>
              <a:rPr lang="fr-FR" dirty="0" smtClean="0"/>
              <a:t>Félicitations et remerciements</a:t>
            </a:r>
            <a:endParaRPr lang="fr-FR" dirty="0"/>
          </a:p>
        </p:txBody>
      </p:sp>
      <p:sp>
        <p:nvSpPr>
          <p:cNvPr id="12" name="ZoneTexte 11"/>
          <p:cNvSpPr txBox="1"/>
          <p:nvPr/>
        </p:nvSpPr>
        <p:spPr>
          <a:xfrm>
            <a:off x="284163" y="5349777"/>
            <a:ext cx="8568484" cy="1200329"/>
          </a:xfrm>
          <a:prstGeom prst="rect">
            <a:avLst/>
          </a:prstGeom>
          <a:solidFill>
            <a:schemeClr val="accent3">
              <a:lumMod val="20000"/>
              <a:lumOff val="80000"/>
            </a:schemeClr>
          </a:solidFill>
        </p:spPr>
        <p:txBody>
          <a:bodyPr wrap="square" rtlCol="0">
            <a:spAutoFit/>
          </a:bodyPr>
          <a:lstStyle/>
          <a:p>
            <a:r>
              <a:rPr lang="fr-FR" dirty="0" smtClean="0"/>
              <a:t>J'aimerais tout d'abord remercier et féliciter le comité de fusion pour tout le travail déjà effectué, et lui souhaiter bon courage pour la suite, car la tâche sera rude! Il faut vraiment tout faire et se battre pour que cette indispensable fusion se réalise...</a:t>
            </a:r>
          </a:p>
          <a:p>
            <a:pPr algn="r"/>
            <a:r>
              <a:rPr lang="fr-FR" i="1" dirty="0" smtClean="0"/>
              <a:t>une correspondante par e-mail </a:t>
            </a:r>
            <a:endParaRPr lang="fr-FR"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subTnLst>
                                    <p:animClr>
                                      <p:cBhvr override="childStyle">
                                        <p:cTn dur="1" fill="hold" display="0" masterRel="nextClick" afterEffect="1"/>
                                        <p:tgtEl>
                                          <p:spTgt spid="11">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subTnLst>
                                    <p:animClr>
                                      <p:cBhvr override="childStyle">
                                        <p:cTn dur="1" fill="hold" display="0" masterRel="nextClick" afterEffect="1"/>
                                        <p:tgtEl>
                                          <p:spTgt spid="11">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subTnLst>
                                    <p:animClr>
                                      <p:cBhvr override="childStyle">
                                        <p:cTn dur="1" fill="hold" display="0" masterRel="nextClick" afterEffect="1"/>
                                        <p:tgtEl>
                                          <p:spTgt spid="11">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par>
                                <p:cTn id="19" presetID="1" presetClass="entr" presetSubtype="0" fill="hold" grpId="0" nodeType="withEffect">
                                  <p:stCondLst>
                                    <p:cond delay="200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smtClean="0"/>
              <a:t>Vos questions</a:t>
            </a:r>
          </a:p>
        </p:txBody>
      </p:sp>
      <p:sp>
        <p:nvSpPr>
          <p:cNvPr id="5" name="Espace réservé du contenu 4"/>
          <p:cNvSpPr>
            <a:spLocks noGrp="1"/>
          </p:cNvSpPr>
          <p:nvPr>
            <p:ph idx="1"/>
          </p:nvPr>
        </p:nvSpPr>
        <p:spPr/>
        <p:txBody>
          <a:bodyPr>
            <a:normAutofit/>
          </a:bodyPr>
          <a:lstStyle/>
          <a:p>
            <a:r>
              <a:rPr lang="fr-FR" sz="3200" dirty="0" smtClean="0"/>
              <a:t>Nous vous remercions de votre attention.</a:t>
            </a:r>
          </a:p>
          <a:p>
            <a:r>
              <a:rPr lang="fr-FR" sz="3200" dirty="0" smtClean="0"/>
              <a:t>A vous !</a:t>
            </a:r>
            <a:endParaRPr lang="fr-FR" sz="3200" dirty="0"/>
          </a:p>
        </p:txBody>
      </p:sp>
      <p:pic>
        <p:nvPicPr>
          <p:cNvPr id="7" name="Image 6" descr="Logo-VDR-img.jpg"/>
          <p:cNvPicPr/>
          <p:nvPr/>
        </p:nvPicPr>
        <p:blipFill>
          <a:blip r:embed="rId3" cstate="print"/>
          <a:stretch>
            <a:fillRect/>
          </a:stretch>
        </p:blipFill>
        <p:spPr>
          <a:xfrm>
            <a:off x="423321" y="630382"/>
            <a:ext cx="1575870" cy="967840"/>
          </a:xfrm>
          <a:prstGeom prst="rect">
            <a:avLst/>
          </a:prstGeom>
        </p:spPr>
      </p:pic>
      <p:sp>
        <p:nvSpPr>
          <p:cNvPr id="6" name="Espace réservé du numéro de diapositive 3"/>
          <p:cNvSpPr txBox="1">
            <a:spLocks noGrp="1"/>
          </p:cNvSpPr>
          <p:nvPr/>
        </p:nvSpPr>
        <p:spPr bwMode="auto">
          <a:xfrm>
            <a:off x="7821613" y="6605588"/>
            <a:ext cx="1112837" cy="204787"/>
          </a:xfrm>
          <a:prstGeom prst="rect">
            <a:avLst/>
          </a:prstGeom>
          <a:noFill/>
          <a:ln w="9525">
            <a:noFill/>
            <a:miter lim="800000"/>
            <a:headEnd/>
            <a:tailEnd/>
          </a:ln>
        </p:spPr>
        <p:txBody>
          <a:bodyPr lIns="0" tIns="0" rIns="0" bIns="0">
            <a:prstTxWarp prst="textNoShape">
              <a:avLst/>
            </a:prstTxWarp>
          </a:bodyPr>
          <a:lstStyle/>
          <a:p>
            <a:pPr algn="r" defTabSz="1006475"/>
            <a:r>
              <a:rPr lang="fr-FR" sz="900" dirty="0">
                <a:solidFill>
                  <a:srgbClr val="FEB80A"/>
                </a:solidFill>
                <a:latin typeface="Verdana" charset="0"/>
              </a:rPr>
              <a:t>| Diapositive </a:t>
            </a:r>
            <a:fld id="{6FAB8F81-EC49-5641-8C2C-CED29C29410E}" type="slidenum">
              <a:rPr lang="fr-FR" sz="900">
                <a:solidFill>
                  <a:srgbClr val="FEB80A"/>
                </a:solidFill>
                <a:latin typeface="Verdana" charset="0"/>
              </a:rPr>
              <a:pPr algn="r" defTabSz="1006475"/>
              <a:t>28</a:t>
            </a:fld>
            <a:r>
              <a:rPr lang="fr-FR" sz="900" dirty="0">
                <a:solidFill>
                  <a:srgbClr val="FEB80A"/>
                </a:solidFill>
                <a:latin typeface="Verdana" charset="0"/>
              </a:rPr>
              <a:t> |</a:t>
            </a:r>
          </a:p>
        </p:txBody>
      </p:sp>
      <p:pic>
        <p:nvPicPr>
          <p:cNvPr id="8" name="Picture 6"/>
          <p:cNvPicPr>
            <a:picLocks noChangeAspect="1" noChangeArrowheads="1"/>
          </p:cNvPicPr>
          <p:nvPr/>
        </p:nvPicPr>
        <p:blipFill>
          <a:blip r:embed="rId4" cstate="print"/>
          <a:srcRect/>
          <a:stretch>
            <a:fillRect/>
          </a:stretch>
        </p:blipFill>
        <p:spPr bwMode="auto">
          <a:xfrm>
            <a:off x="3810196" y="3957894"/>
            <a:ext cx="2514403" cy="24632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Le pas à pas du processus</a:t>
            </a:r>
          </a:p>
        </p:txBody>
      </p:sp>
      <p:sp>
        <p:nvSpPr>
          <p:cNvPr id="15" name="Espace réservé du contenu 14"/>
          <p:cNvSpPr>
            <a:spLocks noGrp="1"/>
          </p:cNvSpPr>
          <p:nvPr>
            <p:ph idx="1"/>
          </p:nvPr>
        </p:nvSpPr>
        <p:spPr>
          <a:xfrm>
            <a:off x="1781503" y="1950645"/>
            <a:ext cx="7076747" cy="4676775"/>
          </a:xfrm>
        </p:spPr>
        <p:txBody>
          <a:bodyPr>
            <a:normAutofit/>
          </a:bodyPr>
          <a:lstStyle/>
          <a:p>
            <a:pPr marL="457200" indent="-457200">
              <a:buNone/>
            </a:pPr>
            <a:r>
              <a:rPr lang="fr-FR" dirty="0" smtClean="0"/>
              <a:t>	La </a:t>
            </a:r>
            <a:r>
              <a:rPr lang="fr-FR" b="1" dirty="0" smtClean="0"/>
              <a:t>dimension sociétale </a:t>
            </a:r>
            <a:r>
              <a:rPr lang="fr-FR" dirty="0" smtClean="0"/>
              <a:t>d'une fusion : </a:t>
            </a:r>
          </a:p>
          <a:p>
            <a:pPr lvl="1">
              <a:buNone/>
            </a:pPr>
            <a:r>
              <a:rPr lang="fr-FR" dirty="0" smtClean="0"/>
              <a:t>	on ne fusionne pas uniquement pour résoudre des problèmes financiers, baisser l'impôt, faire des investissements. Il faut d'abord un </a:t>
            </a:r>
            <a:r>
              <a:rPr lang="fr-FR" b="1" dirty="0" smtClean="0"/>
              <a:t>projet de société</a:t>
            </a:r>
            <a:r>
              <a:rPr lang="fr-FR" dirty="0" smtClean="0"/>
              <a:t>.</a:t>
            </a:r>
          </a:p>
          <a:p>
            <a:pPr marL="457200" indent="-457200">
              <a:buNone/>
            </a:pPr>
            <a:r>
              <a:rPr lang="fr-FR" dirty="0" smtClean="0"/>
              <a:t>	Les </a:t>
            </a:r>
            <a:r>
              <a:rPr lang="fr-FR" b="1" dirty="0" smtClean="0"/>
              <a:t>finances communales</a:t>
            </a:r>
            <a:r>
              <a:rPr lang="fr-FR" dirty="0" smtClean="0"/>
              <a:t> :</a:t>
            </a:r>
          </a:p>
          <a:p>
            <a:pPr lvl="1"/>
            <a:r>
              <a:rPr lang="fr-FR" dirty="0" smtClean="0"/>
              <a:t>établir </a:t>
            </a:r>
            <a:r>
              <a:rPr lang="fr-FR" b="1" dirty="0" smtClean="0"/>
              <a:t>l'état de lieux </a:t>
            </a:r>
            <a:r>
              <a:rPr lang="fr-FR" dirty="0" smtClean="0"/>
              <a:t>et des </a:t>
            </a:r>
            <a:r>
              <a:rPr lang="fr-FR" b="1" dirty="0" smtClean="0"/>
              <a:t>bases de comparaison </a:t>
            </a:r>
            <a:r>
              <a:rPr lang="fr-FR" dirty="0" smtClean="0"/>
              <a:t>fiables </a:t>
            </a:r>
          </a:p>
          <a:p>
            <a:pPr marL="917575" lvl="1"/>
            <a:r>
              <a:rPr lang="fr-FR" dirty="0" smtClean="0"/>
              <a:t>projeter la </a:t>
            </a:r>
            <a:r>
              <a:rPr lang="fr-FR" b="1" dirty="0" smtClean="0"/>
              <a:t>fusion dans le futur,</a:t>
            </a:r>
            <a:r>
              <a:rPr lang="fr-FR" dirty="0" smtClean="0"/>
              <a:t> réfléchir aux hypothèses, aux </a:t>
            </a:r>
            <a:r>
              <a:rPr lang="fr-FR" b="1" dirty="0" smtClean="0"/>
              <a:t>scénarios </a:t>
            </a:r>
            <a:r>
              <a:rPr lang="fr-FR" dirty="0" smtClean="0"/>
              <a:t>et aux perspectives</a:t>
            </a:r>
          </a:p>
          <a:p>
            <a:pPr marL="457200" indent="-457200">
              <a:buNone/>
            </a:pPr>
            <a:r>
              <a:rPr lang="fr-FR" dirty="0" smtClean="0"/>
              <a:t>	L’</a:t>
            </a:r>
            <a:r>
              <a:rPr lang="fr-FR" b="1" dirty="0" smtClean="0"/>
              <a:t>information </a:t>
            </a:r>
            <a:r>
              <a:rPr lang="fr-FR" dirty="0" smtClean="0"/>
              <a:t>et la </a:t>
            </a:r>
            <a:r>
              <a:rPr lang="fr-FR" b="1" dirty="0" smtClean="0"/>
              <a:t>communication </a:t>
            </a:r>
            <a:r>
              <a:rPr lang="fr-FR" dirty="0" smtClean="0"/>
              <a:t>aux citoyens</a:t>
            </a:r>
          </a:p>
          <a:p>
            <a:endParaRPr lang="fr-FR" dirty="0" smtClean="0"/>
          </a:p>
          <a:p>
            <a:pPr lvl="1"/>
            <a:endParaRPr lang="fr-FR" dirty="0"/>
          </a:p>
        </p:txBody>
      </p:sp>
      <p:pic>
        <p:nvPicPr>
          <p:cNvPr id="7" name="Image 6" descr="Logo-VDR-img.jpg"/>
          <p:cNvPicPr/>
          <p:nvPr/>
        </p:nvPicPr>
        <p:blipFill>
          <a:blip r:embed="rId3" cstate="print"/>
          <a:stretch>
            <a:fillRect/>
          </a:stretch>
        </p:blipFill>
        <p:spPr>
          <a:xfrm>
            <a:off x="423321" y="630382"/>
            <a:ext cx="1575870" cy="967840"/>
          </a:xfrm>
          <a:prstGeom prst="rect">
            <a:avLst/>
          </a:prstGeom>
        </p:spPr>
      </p:pic>
      <p:sp>
        <p:nvSpPr>
          <p:cNvPr id="6" name="Espace réservé du numéro de diapositive 3"/>
          <p:cNvSpPr txBox="1">
            <a:spLocks noGrp="1"/>
          </p:cNvSpPr>
          <p:nvPr/>
        </p:nvSpPr>
        <p:spPr bwMode="auto">
          <a:xfrm>
            <a:off x="7821613" y="6605588"/>
            <a:ext cx="1112837" cy="204787"/>
          </a:xfrm>
          <a:prstGeom prst="rect">
            <a:avLst/>
          </a:prstGeom>
          <a:noFill/>
          <a:ln w="9525">
            <a:noFill/>
            <a:miter lim="800000"/>
            <a:headEnd/>
            <a:tailEnd/>
          </a:ln>
        </p:spPr>
        <p:txBody>
          <a:bodyPr lIns="0" tIns="0" rIns="0" bIns="0">
            <a:prstTxWarp prst="textNoShape">
              <a:avLst/>
            </a:prstTxWarp>
          </a:bodyPr>
          <a:lstStyle/>
          <a:p>
            <a:pPr algn="r" defTabSz="1006475"/>
            <a:r>
              <a:rPr lang="fr-FR" sz="900" dirty="0">
                <a:solidFill>
                  <a:srgbClr val="FEB80A"/>
                </a:solidFill>
                <a:latin typeface="Verdana" charset="0"/>
              </a:rPr>
              <a:t>| Diapositive </a:t>
            </a:r>
            <a:fld id="{6FAB8F81-EC49-5641-8C2C-CED29C29410E}" type="slidenum">
              <a:rPr lang="fr-FR" sz="900">
                <a:solidFill>
                  <a:srgbClr val="FEB80A"/>
                </a:solidFill>
                <a:latin typeface="Verdana" charset="0"/>
              </a:rPr>
              <a:pPr algn="r" defTabSz="1006475"/>
              <a:t>3</a:t>
            </a:fld>
            <a:r>
              <a:rPr lang="fr-FR" sz="900" dirty="0">
                <a:solidFill>
                  <a:srgbClr val="FEB80A"/>
                </a:solidFill>
                <a:latin typeface="Verdana" charset="0"/>
              </a:rPr>
              <a:t> |</a:t>
            </a:r>
          </a:p>
        </p:txBody>
      </p:sp>
      <p:sp>
        <p:nvSpPr>
          <p:cNvPr id="9" name="ZoneTexte 8"/>
          <p:cNvSpPr txBox="1"/>
          <p:nvPr/>
        </p:nvSpPr>
        <p:spPr>
          <a:xfrm>
            <a:off x="358749" y="2733512"/>
            <a:ext cx="1575870"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nchor="ctr">
            <a:spAutoFit/>
          </a:bodyPr>
          <a:lstStyle/>
          <a:p>
            <a:pPr algn="ctr"/>
            <a:r>
              <a:rPr lang="fr-FR" dirty="0" smtClean="0">
                <a:solidFill>
                  <a:schemeClr val="tx1"/>
                </a:solidFill>
              </a:rPr>
              <a:t>Nous l’avons !</a:t>
            </a:r>
          </a:p>
        </p:txBody>
      </p:sp>
      <p:sp>
        <p:nvSpPr>
          <p:cNvPr id="10" name="ZoneTexte 9"/>
          <p:cNvSpPr txBox="1"/>
          <p:nvPr/>
        </p:nvSpPr>
        <p:spPr>
          <a:xfrm>
            <a:off x="358749" y="4424533"/>
            <a:ext cx="1575870"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nchor="ctr">
            <a:spAutoFit/>
          </a:bodyPr>
          <a:lstStyle/>
          <a:p>
            <a:pPr algn="ctr"/>
            <a:r>
              <a:rPr lang="fr-FR" dirty="0" smtClean="0">
                <a:solidFill>
                  <a:schemeClr val="tx1"/>
                </a:solidFill>
              </a:rPr>
              <a:t>Nous y sommes !</a:t>
            </a:r>
          </a:p>
        </p:txBody>
      </p:sp>
      <p:sp>
        <p:nvSpPr>
          <p:cNvPr id="11" name="ZoneTexte 10"/>
          <p:cNvSpPr txBox="1"/>
          <p:nvPr/>
        </p:nvSpPr>
        <p:spPr>
          <a:xfrm>
            <a:off x="358749" y="5723289"/>
            <a:ext cx="1575870"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nchor="ctr">
            <a:spAutoFit/>
          </a:bodyPr>
          <a:lstStyle/>
          <a:p>
            <a:pPr algn="ctr"/>
            <a:r>
              <a:rPr lang="fr-FR" dirty="0" smtClean="0">
                <a:solidFill>
                  <a:schemeClr val="tx1"/>
                </a:solidFill>
              </a:rPr>
              <a:t>On y travaille, avec vous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xEl>
                                              <p:pRg st="5" end="5"/>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mtClean="0"/>
              <a:t>Où en sommes-nous ?</a:t>
            </a:r>
            <a:endParaRPr lang="fr-FR" dirty="0"/>
          </a:p>
        </p:txBody>
      </p:sp>
      <p:sp>
        <p:nvSpPr>
          <p:cNvPr id="8" name="Espace réservé du contenu 7"/>
          <p:cNvSpPr>
            <a:spLocks noGrp="1"/>
          </p:cNvSpPr>
          <p:nvPr>
            <p:ph idx="1"/>
          </p:nvPr>
        </p:nvSpPr>
        <p:spPr>
          <a:xfrm>
            <a:off x="1781503" y="2133600"/>
            <a:ext cx="7076747" cy="4471988"/>
          </a:xfrm>
        </p:spPr>
        <p:txBody>
          <a:bodyPr>
            <a:normAutofit/>
          </a:bodyPr>
          <a:lstStyle/>
          <a:p>
            <a:endParaRPr lang="fr-FR" dirty="0" smtClean="0"/>
          </a:p>
          <a:p>
            <a:endParaRPr lang="fr-FR" dirty="0" smtClean="0"/>
          </a:p>
          <a:p>
            <a:endParaRPr lang="fr-FR" dirty="0" smtClean="0"/>
          </a:p>
          <a:p>
            <a:endParaRPr lang="fr-FR" dirty="0" smtClean="0"/>
          </a:p>
          <a:p>
            <a:endParaRPr lang="fr-FR" dirty="0" smtClean="0"/>
          </a:p>
          <a:p>
            <a:r>
              <a:rPr lang="fr-FR" dirty="0" smtClean="0"/>
              <a:t>« </a:t>
            </a:r>
            <a:r>
              <a:rPr lang="fr-FR" b="1" dirty="0" smtClean="0"/>
              <a:t>Merci</a:t>
            </a:r>
            <a:r>
              <a:rPr lang="fr-FR" dirty="0" smtClean="0"/>
              <a:t> » à ceux qui ont participé à l’inventaire et aux analyses des différents domaines</a:t>
            </a:r>
            <a:endParaRPr lang="fr-FR" dirty="0"/>
          </a:p>
        </p:txBody>
      </p:sp>
      <p:pic>
        <p:nvPicPr>
          <p:cNvPr id="7" name="Image 6" descr="Logo-VDR-img.jpg"/>
          <p:cNvPicPr/>
          <p:nvPr/>
        </p:nvPicPr>
        <p:blipFill>
          <a:blip r:embed="rId3" cstate="print"/>
          <a:stretch>
            <a:fillRect/>
          </a:stretch>
        </p:blipFill>
        <p:spPr>
          <a:xfrm>
            <a:off x="423321" y="630382"/>
            <a:ext cx="1575870" cy="967840"/>
          </a:xfrm>
          <a:prstGeom prst="rect">
            <a:avLst/>
          </a:prstGeom>
        </p:spPr>
      </p:pic>
      <p:sp>
        <p:nvSpPr>
          <p:cNvPr id="75" name="Espace réservé du numéro de diapositive 3"/>
          <p:cNvSpPr txBox="1">
            <a:spLocks noGrp="1"/>
          </p:cNvSpPr>
          <p:nvPr/>
        </p:nvSpPr>
        <p:spPr bwMode="auto">
          <a:xfrm>
            <a:off x="7821613" y="6605588"/>
            <a:ext cx="1112837" cy="204787"/>
          </a:xfrm>
          <a:prstGeom prst="rect">
            <a:avLst/>
          </a:prstGeom>
          <a:noFill/>
          <a:ln w="9525">
            <a:noFill/>
            <a:miter lim="800000"/>
            <a:headEnd/>
            <a:tailEnd/>
          </a:ln>
        </p:spPr>
        <p:txBody>
          <a:bodyPr lIns="0" tIns="0" rIns="0" bIns="0">
            <a:prstTxWarp prst="textNoShape">
              <a:avLst/>
            </a:prstTxWarp>
          </a:bodyPr>
          <a:lstStyle/>
          <a:p>
            <a:pPr algn="r" defTabSz="1006475"/>
            <a:r>
              <a:rPr lang="fr-FR" sz="900" dirty="0">
                <a:solidFill>
                  <a:srgbClr val="FEB80A"/>
                </a:solidFill>
                <a:latin typeface="Verdana" charset="0"/>
              </a:rPr>
              <a:t>| Diapositive </a:t>
            </a:r>
            <a:fld id="{6FAB8F81-EC49-5641-8C2C-CED29C29410E}" type="slidenum">
              <a:rPr lang="fr-FR" sz="900">
                <a:solidFill>
                  <a:srgbClr val="FEB80A"/>
                </a:solidFill>
                <a:latin typeface="Verdana" charset="0"/>
              </a:rPr>
              <a:pPr algn="r" defTabSz="1006475"/>
              <a:t>4</a:t>
            </a:fld>
            <a:r>
              <a:rPr lang="fr-FR" sz="900" dirty="0">
                <a:solidFill>
                  <a:srgbClr val="FEB80A"/>
                </a:solidFill>
                <a:latin typeface="Verdana" charset="0"/>
              </a:rPr>
              <a:t> |</a:t>
            </a:r>
          </a:p>
        </p:txBody>
      </p:sp>
      <p:graphicFrame>
        <p:nvGraphicFramePr>
          <p:cNvPr id="40" name="Tableau 39"/>
          <p:cNvGraphicFramePr>
            <a:graphicFrameLocks noGrp="1"/>
          </p:cNvGraphicFramePr>
          <p:nvPr/>
        </p:nvGraphicFramePr>
        <p:xfrm>
          <a:off x="2388513" y="2149942"/>
          <a:ext cx="6096000" cy="2723536"/>
        </p:xfrm>
        <a:graphic>
          <a:graphicData uri="http://schemas.openxmlformats.org/drawingml/2006/table">
            <a:tbl>
              <a:tblPr/>
              <a:tblGrid>
                <a:gridCol w="1524000"/>
                <a:gridCol w="1524000"/>
                <a:gridCol w="1524000"/>
                <a:gridCol w="1524000"/>
              </a:tblGrid>
              <a:tr h="412955">
                <a:tc>
                  <a:txBody>
                    <a:bodyPr/>
                    <a:lstStyle/>
                    <a:p>
                      <a:pPr algn="ctr" fontAlgn="ctr"/>
                      <a:r>
                        <a:rPr lang="fr-FR" sz="1700" b="1" i="0" u="none" strike="noStrike">
                          <a:solidFill>
                            <a:srgbClr val="FFFFFF"/>
                          </a:solidFill>
                          <a:latin typeface="Calibri"/>
                        </a:rPr>
                        <a:t>août.09</a:t>
                      </a:r>
                    </a:p>
                  </a:txBody>
                  <a:tcPr marL="9832" marR="9832" marT="98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69696"/>
                    </a:solidFill>
                  </a:tcPr>
                </a:tc>
                <a:tc>
                  <a:txBody>
                    <a:bodyPr/>
                    <a:lstStyle/>
                    <a:p>
                      <a:pPr algn="ctr" fontAlgn="ctr"/>
                      <a:r>
                        <a:rPr lang="fr-FR" sz="1700" b="1" i="0" u="none" strike="noStrike">
                          <a:solidFill>
                            <a:srgbClr val="FFFFFF"/>
                          </a:solidFill>
                          <a:latin typeface="Calibri"/>
                        </a:rPr>
                        <a:t>févr.10</a:t>
                      </a:r>
                    </a:p>
                  </a:txBody>
                  <a:tcPr marL="9832" marR="9832" marT="98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69696"/>
                    </a:solidFill>
                  </a:tcPr>
                </a:tc>
                <a:tc>
                  <a:txBody>
                    <a:bodyPr/>
                    <a:lstStyle/>
                    <a:p>
                      <a:pPr algn="ctr" fontAlgn="ctr"/>
                      <a:r>
                        <a:rPr lang="fr-FR" sz="1700" b="1" i="0" u="none" strike="noStrike">
                          <a:solidFill>
                            <a:srgbClr val="FFFFFF"/>
                          </a:solidFill>
                          <a:latin typeface="Calibri"/>
                        </a:rPr>
                        <a:t>juil.10</a:t>
                      </a:r>
                    </a:p>
                  </a:txBody>
                  <a:tcPr marL="9832" marR="9832" marT="9832"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69696"/>
                    </a:solidFill>
                  </a:tcPr>
                </a:tc>
                <a:tc>
                  <a:txBody>
                    <a:bodyPr/>
                    <a:lstStyle/>
                    <a:p>
                      <a:pPr algn="ctr" fontAlgn="ctr"/>
                      <a:r>
                        <a:rPr lang="fr-FR" sz="1700" b="1" i="0" u="none" strike="noStrike">
                          <a:solidFill>
                            <a:srgbClr val="FFFFFF"/>
                          </a:solidFill>
                          <a:latin typeface="Calibri"/>
                        </a:rPr>
                        <a:t>sept.10</a:t>
                      </a:r>
                    </a:p>
                  </a:txBody>
                  <a:tcPr marL="9832" marR="9832" marT="98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39966"/>
                    </a:solidFill>
                  </a:tcPr>
                </a:tc>
              </a:tr>
              <a:tr h="412955">
                <a:tc>
                  <a:txBody>
                    <a:bodyPr/>
                    <a:lstStyle/>
                    <a:p>
                      <a:pPr algn="ctr" fontAlgn="ctr"/>
                      <a:r>
                        <a:rPr lang="fr-FR" sz="1700" b="1" i="0" u="none" strike="noStrike">
                          <a:solidFill>
                            <a:srgbClr val="FFFFFF"/>
                          </a:solidFill>
                          <a:latin typeface="Calibri"/>
                        </a:rPr>
                        <a:t>-</a:t>
                      </a:r>
                    </a:p>
                  </a:txBody>
                  <a:tcPr marL="9832" marR="9832" marT="98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969696"/>
                    </a:solidFill>
                  </a:tcPr>
                </a:tc>
                <a:tc>
                  <a:txBody>
                    <a:bodyPr/>
                    <a:lstStyle/>
                    <a:p>
                      <a:pPr algn="ctr" fontAlgn="ctr"/>
                      <a:r>
                        <a:rPr lang="fr-FR" sz="1700" b="1" i="0" u="none" strike="noStrike">
                          <a:solidFill>
                            <a:srgbClr val="FFFFFF"/>
                          </a:solidFill>
                          <a:latin typeface="Calibri"/>
                        </a:rPr>
                        <a:t>-</a:t>
                      </a:r>
                    </a:p>
                  </a:txBody>
                  <a:tcPr marL="9832" marR="9832" marT="98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969696"/>
                    </a:solidFill>
                  </a:tcPr>
                </a:tc>
                <a:tc>
                  <a:txBody>
                    <a:bodyPr/>
                    <a:lstStyle/>
                    <a:p>
                      <a:pPr algn="ctr" fontAlgn="ctr"/>
                      <a:r>
                        <a:rPr lang="fr-FR" sz="1700" b="1" i="0" u="none" strike="noStrike">
                          <a:solidFill>
                            <a:srgbClr val="FFFFFF"/>
                          </a:solidFill>
                          <a:latin typeface="Calibri"/>
                        </a:rPr>
                        <a:t>-</a:t>
                      </a:r>
                    </a:p>
                  </a:txBody>
                  <a:tcPr marL="9832" marR="9832" marT="9832"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69696"/>
                    </a:solidFill>
                  </a:tcPr>
                </a:tc>
                <a:tc>
                  <a:txBody>
                    <a:bodyPr/>
                    <a:lstStyle/>
                    <a:p>
                      <a:pPr algn="ctr" fontAlgn="ctr"/>
                      <a:r>
                        <a:rPr lang="fr-FR" sz="1700" b="1" i="0" u="none" strike="noStrike">
                          <a:solidFill>
                            <a:srgbClr val="FFFFFF"/>
                          </a:solidFill>
                          <a:latin typeface="Calibri"/>
                        </a:rPr>
                        <a:t> - </a:t>
                      </a:r>
                    </a:p>
                  </a:txBody>
                  <a:tcPr marL="9832" marR="9832" marT="98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39966"/>
                    </a:solidFill>
                  </a:tcPr>
                </a:tc>
              </a:tr>
              <a:tr h="412955">
                <a:tc>
                  <a:txBody>
                    <a:bodyPr/>
                    <a:lstStyle/>
                    <a:p>
                      <a:pPr algn="ctr" fontAlgn="ctr"/>
                      <a:r>
                        <a:rPr lang="fr-FR" sz="1700" b="1" i="0" u="none" strike="noStrike" dirty="0">
                          <a:solidFill>
                            <a:srgbClr val="FFFFFF"/>
                          </a:solidFill>
                          <a:latin typeface="Calibri"/>
                        </a:rPr>
                        <a:t>janv.10</a:t>
                      </a:r>
                    </a:p>
                  </a:txBody>
                  <a:tcPr marL="9832" marR="9832" marT="98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969696"/>
                    </a:solidFill>
                  </a:tcPr>
                </a:tc>
                <a:tc>
                  <a:txBody>
                    <a:bodyPr/>
                    <a:lstStyle/>
                    <a:p>
                      <a:pPr algn="ctr" fontAlgn="ctr"/>
                      <a:r>
                        <a:rPr lang="fr-FR" sz="1700" b="1" i="0" u="none" strike="noStrike">
                          <a:solidFill>
                            <a:srgbClr val="FFFFFF"/>
                          </a:solidFill>
                          <a:latin typeface="Calibri"/>
                        </a:rPr>
                        <a:t>juin.10</a:t>
                      </a:r>
                    </a:p>
                  </a:txBody>
                  <a:tcPr marL="9832" marR="9832" marT="98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969696"/>
                    </a:solidFill>
                  </a:tcPr>
                </a:tc>
                <a:tc>
                  <a:txBody>
                    <a:bodyPr/>
                    <a:lstStyle/>
                    <a:p>
                      <a:pPr algn="ctr" fontAlgn="ctr"/>
                      <a:r>
                        <a:rPr lang="fr-FR" sz="1700" b="1" i="0" u="none" strike="noStrike">
                          <a:solidFill>
                            <a:srgbClr val="FFFFFF"/>
                          </a:solidFill>
                          <a:latin typeface="Calibri"/>
                        </a:rPr>
                        <a:t>août.10</a:t>
                      </a:r>
                    </a:p>
                  </a:txBody>
                  <a:tcPr marL="9832" marR="9832" marT="9832"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969696"/>
                    </a:solidFill>
                  </a:tcPr>
                </a:tc>
                <a:tc>
                  <a:txBody>
                    <a:bodyPr/>
                    <a:lstStyle/>
                    <a:p>
                      <a:pPr algn="ctr" fontAlgn="ctr"/>
                      <a:r>
                        <a:rPr lang="fr-FR" sz="1700" b="1" i="0" u="none" strike="noStrike">
                          <a:solidFill>
                            <a:srgbClr val="FFFFFF"/>
                          </a:solidFill>
                          <a:latin typeface="Calibri"/>
                        </a:rPr>
                        <a:t>oct.10</a:t>
                      </a:r>
                    </a:p>
                  </a:txBody>
                  <a:tcPr marL="9832" marR="9832" marT="98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339966"/>
                    </a:solidFill>
                  </a:tcPr>
                </a:tc>
              </a:tr>
              <a:tr h="1484671">
                <a:tc>
                  <a:txBody>
                    <a:bodyPr/>
                    <a:lstStyle/>
                    <a:p>
                      <a:pPr algn="ctr" fontAlgn="ctr"/>
                      <a:r>
                        <a:rPr lang="fr-FR" sz="1400" b="0" i="0" u="none" strike="noStrike">
                          <a:solidFill>
                            <a:srgbClr val="000000"/>
                          </a:solidFill>
                          <a:latin typeface="Calibri"/>
                        </a:rPr>
                        <a:t>Sondage de la population </a:t>
                      </a:r>
                    </a:p>
                  </a:txBody>
                  <a:tcPr marL="9832" marR="9832" marT="98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algn="ctr" fontAlgn="ctr"/>
                      <a:r>
                        <a:rPr lang="fr-FR" sz="1400" b="0" i="0" u="none" strike="noStrike" dirty="0">
                          <a:solidFill>
                            <a:srgbClr val="000000"/>
                          </a:solidFill>
                          <a:latin typeface="Calibri"/>
                        </a:rPr>
                        <a:t>État des lieux et analyse (matrices, fiches)</a:t>
                      </a:r>
                    </a:p>
                  </a:txBody>
                  <a:tcPr marL="9832" marR="9832" marT="98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algn="ctr" fontAlgn="ctr"/>
                      <a:r>
                        <a:rPr lang="fr-FR" sz="1400" b="0" i="0" u="none" strike="noStrike">
                          <a:solidFill>
                            <a:srgbClr val="000000"/>
                          </a:solidFill>
                          <a:latin typeface="Calibri"/>
                        </a:rPr>
                        <a:t>Élaboration du/des scénario/s de rapprochement / fusion </a:t>
                      </a:r>
                    </a:p>
                  </a:txBody>
                  <a:tcPr marL="9832" marR="9832" marT="9832"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algn="ctr" fontAlgn="ctr"/>
                      <a:r>
                        <a:rPr lang="fr-FR" sz="1400" b="0" i="0" u="none" strike="noStrike" dirty="0">
                          <a:solidFill>
                            <a:srgbClr val="000000"/>
                          </a:solidFill>
                          <a:latin typeface="Calibri"/>
                        </a:rPr>
                        <a:t>Présentation et validation du premier scénario </a:t>
                      </a:r>
                    </a:p>
                  </a:txBody>
                  <a:tcPr marL="9832" marR="9832" marT="98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mtClean="0"/>
              <a:t>Dimension sociétale</a:t>
            </a:r>
            <a:endParaRPr lang="fr-FR" dirty="0" smtClean="0"/>
          </a:p>
        </p:txBody>
      </p:sp>
      <p:sp>
        <p:nvSpPr>
          <p:cNvPr id="12" name="Espace réservé du contenu 11"/>
          <p:cNvSpPr>
            <a:spLocks noGrp="1"/>
          </p:cNvSpPr>
          <p:nvPr>
            <p:ph idx="1"/>
          </p:nvPr>
        </p:nvSpPr>
        <p:spPr>
          <a:xfrm>
            <a:off x="1781503" y="2133600"/>
            <a:ext cx="7152947" cy="4471988"/>
          </a:xfrm>
        </p:spPr>
        <p:txBody>
          <a:bodyPr>
            <a:normAutofit/>
          </a:bodyPr>
          <a:lstStyle/>
          <a:p>
            <a:r>
              <a:rPr lang="fr-FR" dirty="0" smtClean="0"/>
              <a:t>Un projet de société qui va animer la démarche :</a:t>
            </a:r>
          </a:p>
          <a:p>
            <a:pPr lvl="1">
              <a:buNone/>
            </a:pPr>
            <a:r>
              <a:rPr lang="fr-FR" b="1" dirty="0" smtClean="0"/>
              <a:t>quel Val-de-Ruz </a:t>
            </a:r>
            <a:r>
              <a:rPr lang="fr-FR" dirty="0" smtClean="0"/>
              <a:t>dans les prochaines décennies ?</a:t>
            </a:r>
          </a:p>
          <a:p>
            <a:r>
              <a:rPr lang="fr-FR" dirty="0" smtClean="0"/>
              <a:t>Un projet d’</a:t>
            </a:r>
            <a:r>
              <a:rPr lang="fr-FR" b="1" dirty="0" smtClean="0"/>
              <a:t>espace élargi </a:t>
            </a:r>
            <a:r>
              <a:rPr lang="fr-FR" dirty="0" smtClean="0"/>
              <a:t>dépassant une mémoire d’appartenance locale du citoyen :</a:t>
            </a:r>
          </a:p>
          <a:p>
            <a:pPr lvl="1">
              <a:buNone/>
            </a:pPr>
            <a:r>
              <a:rPr lang="fr-FR" sz="2400" dirty="0" smtClean="0"/>
              <a:t>"notre" identité</a:t>
            </a:r>
          </a:p>
          <a:p>
            <a:pPr lvl="1">
              <a:buNone/>
            </a:pPr>
            <a:r>
              <a:rPr lang="fr-FR" sz="2400" dirty="0" smtClean="0"/>
              <a:t>"nos" habitudes sociales et de voisinage</a:t>
            </a:r>
          </a:p>
          <a:p>
            <a:pPr lvl="1">
              <a:buNone/>
            </a:pPr>
            <a:r>
              <a:rPr lang="fr-FR" sz="2400" dirty="0" smtClean="0"/>
              <a:t>"ma" commune</a:t>
            </a:r>
          </a:p>
          <a:p>
            <a:pPr lvl="1">
              <a:buNone/>
            </a:pPr>
            <a:r>
              <a:rPr lang="fr-FR" sz="2400" dirty="0" smtClean="0"/>
              <a:t>"nos" forêts</a:t>
            </a:r>
          </a:p>
          <a:p>
            <a:pPr lvl="1">
              <a:buNone/>
            </a:pPr>
            <a:r>
              <a:rPr lang="fr-FR" sz="2400" dirty="0" smtClean="0"/>
              <a:t>"nos" armoiries, etc.</a:t>
            </a:r>
          </a:p>
          <a:p>
            <a:endParaRPr lang="fr-FR" dirty="0" smtClean="0"/>
          </a:p>
        </p:txBody>
      </p:sp>
      <p:pic>
        <p:nvPicPr>
          <p:cNvPr id="7" name="Image 6" descr="Logo-VDR-img.jpg"/>
          <p:cNvPicPr/>
          <p:nvPr/>
        </p:nvPicPr>
        <p:blipFill>
          <a:blip r:embed="rId3" cstate="print"/>
          <a:stretch>
            <a:fillRect/>
          </a:stretch>
        </p:blipFill>
        <p:spPr>
          <a:xfrm>
            <a:off x="423321" y="630382"/>
            <a:ext cx="1575870" cy="967840"/>
          </a:xfrm>
          <a:prstGeom prst="rect">
            <a:avLst/>
          </a:prstGeom>
        </p:spPr>
      </p:pic>
      <p:sp>
        <p:nvSpPr>
          <p:cNvPr id="6" name="Espace réservé du numéro de diapositive 3"/>
          <p:cNvSpPr txBox="1">
            <a:spLocks noGrp="1"/>
          </p:cNvSpPr>
          <p:nvPr/>
        </p:nvSpPr>
        <p:spPr bwMode="auto">
          <a:xfrm>
            <a:off x="7821613" y="6605588"/>
            <a:ext cx="1112837" cy="204787"/>
          </a:xfrm>
          <a:prstGeom prst="rect">
            <a:avLst/>
          </a:prstGeom>
          <a:noFill/>
          <a:ln w="9525">
            <a:noFill/>
            <a:miter lim="800000"/>
            <a:headEnd/>
            <a:tailEnd/>
          </a:ln>
        </p:spPr>
        <p:txBody>
          <a:bodyPr lIns="0" tIns="0" rIns="0" bIns="0">
            <a:prstTxWarp prst="textNoShape">
              <a:avLst/>
            </a:prstTxWarp>
          </a:bodyPr>
          <a:lstStyle/>
          <a:p>
            <a:pPr algn="r" defTabSz="1006475"/>
            <a:r>
              <a:rPr lang="fr-FR" sz="900" dirty="0">
                <a:solidFill>
                  <a:srgbClr val="FEB80A"/>
                </a:solidFill>
                <a:latin typeface="Verdana" charset="0"/>
              </a:rPr>
              <a:t>| Diapositive </a:t>
            </a:r>
            <a:fld id="{6FAB8F81-EC49-5641-8C2C-CED29C29410E}" type="slidenum">
              <a:rPr lang="fr-FR" sz="900">
                <a:solidFill>
                  <a:srgbClr val="FEB80A"/>
                </a:solidFill>
                <a:latin typeface="Verdana" charset="0"/>
              </a:rPr>
              <a:pPr algn="r" defTabSz="1006475"/>
              <a:t>5</a:t>
            </a:fld>
            <a:r>
              <a:rPr lang="fr-FR" sz="900" dirty="0">
                <a:solidFill>
                  <a:srgbClr val="FEB80A"/>
                </a:solidFill>
                <a:latin typeface="Verdana"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mtClean="0"/>
              <a:t>Dimension sociétale</a:t>
            </a:r>
            <a:endParaRPr lang="fr-FR" dirty="0" smtClean="0"/>
          </a:p>
        </p:txBody>
      </p:sp>
      <p:sp>
        <p:nvSpPr>
          <p:cNvPr id="12" name="Espace réservé du texte 11"/>
          <p:cNvSpPr>
            <a:spLocks noGrp="1"/>
          </p:cNvSpPr>
          <p:nvPr>
            <p:ph type="body" idx="1"/>
          </p:nvPr>
        </p:nvSpPr>
        <p:spPr/>
        <p:txBody>
          <a:bodyPr/>
          <a:lstStyle/>
          <a:p>
            <a:r>
              <a:rPr lang="fr-FR" sz="2800" dirty="0" smtClean="0"/>
              <a:t>Des projets d’avenir</a:t>
            </a:r>
            <a:endParaRPr lang="fr-FR" sz="2800" dirty="0"/>
          </a:p>
        </p:txBody>
      </p:sp>
      <p:sp>
        <p:nvSpPr>
          <p:cNvPr id="10" name="Espace réservé du contenu 9"/>
          <p:cNvSpPr>
            <a:spLocks noGrp="1"/>
          </p:cNvSpPr>
          <p:nvPr>
            <p:ph sz="half" idx="2"/>
          </p:nvPr>
        </p:nvSpPr>
        <p:spPr>
          <a:xfrm>
            <a:off x="403412" y="2590800"/>
            <a:ext cx="4109764" cy="3535362"/>
          </a:xfrm>
        </p:spPr>
        <p:txBody>
          <a:bodyPr>
            <a:normAutofit/>
          </a:bodyPr>
          <a:lstStyle/>
          <a:p>
            <a:pPr>
              <a:buNone/>
            </a:pPr>
            <a:endParaRPr lang="fr-FR" sz="900" dirty="0" smtClean="0"/>
          </a:p>
          <a:p>
            <a:r>
              <a:rPr lang="fr-FR" sz="2800" dirty="0" smtClean="0"/>
              <a:t>Transports</a:t>
            </a:r>
          </a:p>
          <a:p>
            <a:r>
              <a:rPr lang="fr-FR" sz="2800" dirty="0" smtClean="0"/>
              <a:t>Les services à la population</a:t>
            </a:r>
          </a:p>
          <a:p>
            <a:r>
              <a:rPr lang="fr-FR" sz="2800" dirty="0" smtClean="0"/>
              <a:t>Autonomie énergétique</a:t>
            </a:r>
          </a:p>
          <a:p>
            <a:r>
              <a:rPr lang="fr-FR" sz="2800" dirty="0" smtClean="0"/>
              <a:t>Paysage</a:t>
            </a:r>
            <a:endParaRPr lang="fr-FR" sz="2800" dirty="0"/>
          </a:p>
        </p:txBody>
      </p:sp>
      <p:pic>
        <p:nvPicPr>
          <p:cNvPr id="16" name="Espace réservé du contenu 15" descr="Crêche Barbapapa_2.jpg"/>
          <p:cNvPicPr>
            <a:picLocks noGrp="1" noChangeAspect="1"/>
          </p:cNvPicPr>
          <p:nvPr>
            <p:ph sz="quarter" idx="4"/>
          </p:nvPr>
        </p:nvPicPr>
        <p:blipFill>
          <a:blip r:embed="rId3" cstate="print"/>
          <a:srcRect t="-57555" b="-57555"/>
          <a:stretch>
            <a:fillRect/>
          </a:stretch>
        </p:blipFill>
        <p:spPr>
          <a:xfrm>
            <a:off x="4745475" y="2545440"/>
            <a:ext cx="3657600" cy="3288709"/>
          </a:xfrm>
          <a:noFill/>
          <a:ln>
            <a:noFill/>
          </a:ln>
        </p:spPr>
      </p:pic>
      <p:pic>
        <p:nvPicPr>
          <p:cNvPr id="7" name="Image 6" descr="Logo-VDR-img.jpg"/>
          <p:cNvPicPr/>
          <p:nvPr/>
        </p:nvPicPr>
        <p:blipFill>
          <a:blip r:embed="rId4" cstate="print"/>
          <a:stretch>
            <a:fillRect/>
          </a:stretch>
        </p:blipFill>
        <p:spPr>
          <a:xfrm>
            <a:off x="423321" y="630382"/>
            <a:ext cx="1575870" cy="967840"/>
          </a:xfrm>
          <a:prstGeom prst="rect">
            <a:avLst/>
          </a:prstGeom>
        </p:spPr>
      </p:pic>
      <p:sp>
        <p:nvSpPr>
          <p:cNvPr id="6" name="Espace réservé du numéro de diapositive 3"/>
          <p:cNvSpPr txBox="1">
            <a:spLocks noGrp="1"/>
          </p:cNvSpPr>
          <p:nvPr/>
        </p:nvSpPr>
        <p:spPr bwMode="auto">
          <a:xfrm>
            <a:off x="7821613" y="6605588"/>
            <a:ext cx="1112837" cy="204787"/>
          </a:xfrm>
          <a:prstGeom prst="rect">
            <a:avLst/>
          </a:prstGeom>
          <a:noFill/>
          <a:ln w="9525">
            <a:noFill/>
            <a:miter lim="800000"/>
            <a:headEnd/>
            <a:tailEnd/>
          </a:ln>
        </p:spPr>
        <p:txBody>
          <a:bodyPr lIns="0" tIns="0" rIns="0" bIns="0">
            <a:prstTxWarp prst="textNoShape">
              <a:avLst/>
            </a:prstTxWarp>
          </a:bodyPr>
          <a:lstStyle/>
          <a:p>
            <a:pPr algn="r" defTabSz="1006475"/>
            <a:r>
              <a:rPr lang="fr-FR" sz="900" dirty="0">
                <a:solidFill>
                  <a:srgbClr val="FEB80A"/>
                </a:solidFill>
                <a:latin typeface="Verdana" charset="0"/>
              </a:rPr>
              <a:t>| Diapositive </a:t>
            </a:r>
            <a:fld id="{6FAB8F81-EC49-5641-8C2C-CED29C29410E}" type="slidenum">
              <a:rPr lang="fr-FR" sz="900">
                <a:solidFill>
                  <a:srgbClr val="FEB80A"/>
                </a:solidFill>
                <a:latin typeface="Verdana" charset="0"/>
              </a:rPr>
              <a:pPr algn="r" defTabSz="1006475"/>
              <a:t>6</a:t>
            </a:fld>
            <a:r>
              <a:rPr lang="fr-FR" sz="900" dirty="0">
                <a:solidFill>
                  <a:srgbClr val="FEB80A"/>
                </a:solidFill>
                <a:latin typeface="Verdana" charset="0"/>
              </a:rPr>
              <a:t> |</a:t>
            </a:r>
          </a:p>
        </p:txBody>
      </p:sp>
      <p:pic>
        <p:nvPicPr>
          <p:cNvPr id="17" name="Image 16" descr="IMG_1107.jpg"/>
          <p:cNvPicPr>
            <a:picLocks noChangeAspect="1"/>
          </p:cNvPicPr>
          <p:nvPr/>
        </p:nvPicPr>
        <p:blipFill>
          <a:blip r:embed="rId5" cstate="print"/>
          <a:stretch>
            <a:fillRect/>
          </a:stretch>
        </p:blipFill>
        <p:spPr>
          <a:xfrm>
            <a:off x="6628283" y="1922008"/>
            <a:ext cx="1800000" cy="1350000"/>
          </a:xfrm>
          <a:prstGeom prst="rect">
            <a:avLst/>
          </a:prstGeom>
        </p:spPr>
      </p:pic>
      <p:pic>
        <p:nvPicPr>
          <p:cNvPr id="18" name="Image 17" descr="IMG_1189.jpg"/>
          <p:cNvPicPr>
            <a:picLocks noChangeAspect="1"/>
          </p:cNvPicPr>
          <p:nvPr/>
        </p:nvPicPr>
        <p:blipFill>
          <a:blip r:embed="rId6" cstate="print"/>
          <a:stretch>
            <a:fillRect/>
          </a:stretch>
        </p:blipFill>
        <p:spPr>
          <a:xfrm>
            <a:off x="4745475" y="1921740"/>
            <a:ext cx="1800000" cy="1350000"/>
          </a:xfrm>
          <a:prstGeom prst="rect">
            <a:avLst/>
          </a:prstGeom>
        </p:spPr>
      </p:pic>
      <p:pic>
        <p:nvPicPr>
          <p:cNvPr id="19" name="Image 18" descr="IMG_1272.jpg"/>
          <p:cNvPicPr>
            <a:picLocks noChangeAspect="1"/>
          </p:cNvPicPr>
          <p:nvPr/>
        </p:nvPicPr>
        <p:blipFill>
          <a:blip r:embed="rId7" cstate="print"/>
          <a:stretch>
            <a:fillRect/>
          </a:stretch>
        </p:blipFill>
        <p:spPr>
          <a:xfrm>
            <a:off x="4745475" y="5103097"/>
            <a:ext cx="1800000" cy="1350000"/>
          </a:xfrm>
          <a:prstGeom prst="rect">
            <a:avLst/>
          </a:prstGeom>
        </p:spPr>
      </p:pic>
      <p:pic>
        <p:nvPicPr>
          <p:cNvPr id="20" name="Image 19" descr="IMG_1107.jpg"/>
          <p:cNvPicPr>
            <a:picLocks noChangeAspect="1"/>
          </p:cNvPicPr>
          <p:nvPr/>
        </p:nvPicPr>
        <p:blipFill>
          <a:blip r:embed="rId8" cstate="print"/>
          <a:stretch>
            <a:fillRect/>
          </a:stretch>
        </p:blipFill>
        <p:spPr>
          <a:xfrm>
            <a:off x="6628283" y="5103097"/>
            <a:ext cx="1800000" cy="1350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mtClean="0"/>
              <a:t>Dimension sociétale</a:t>
            </a:r>
            <a:endParaRPr lang="fr-FR" dirty="0" smtClean="0"/>
          </a:p>
        </p:txBody>
      </p:sp>
      <p:pic>
        <p:nvPicPr>
          <p:cNvPr id="7" name="Image 6" descr="Logo-VDR-img.jpg"/>
          <p:cNvPicPr/>
          <p:nvPr/>
        </p:nvPicPr>
        <p:blipFill>
          <a:blip r:embed="rId3" cstate="print"/>
          <a:stretch>
            <a:fillRect/>
          </a:stretch>
        </p:blipFill>
        <p:spPr>
          <a:xfrm>
            <a:off x="423321" y="630382"/>
            <a:ext cx="1575870" cy="967840"/>
          </a:xfrm>
          <a:prstGeom prst="rect">
            <a:avLst/>
          </a:prstGeom>
        </p:spPr>
      </p:pic>
      <p:sp>
        <p:nvSpPr>
          <p:cNvPr id="6" name="Espace réservé du numéro de diapositive 3"/>
          <p:cNvSpPr txBox="1">
            <a:spLocks noGrp="1"/>
          </p:cNvSpPr>
          <p:nvPr/>
        </p:nvSpPr>
        <p:spPr bwMode="auto">
          <a:xfrm>
            <a:off x="7821613" y="6605588"/>
            <a:ext cx="1112837" cy="204787"/>
          </a:xfrm>
          <a:prstGeom prst="rect">
            <a:avLst/>
          </a:prstGeom>
          <a:noFill/>
          <a:ln w="9525">
            <a:noFill/>
            <a:miter lim="800000"/>
            <a:headEnd/>
            <a:tailEnd/>
          </a:ln>
        </p:spPr>
        <p:txBody>
          <a:bodyPr lIns="0" tIns="0" rIns="0" bIns="0">
            <a:prstTxWarp prst="textNoShape">
              <a:avLst/>
            </a:prstTxWarp>
          </a:bodyPr>
          <a:lstStyle/>
          <a:p>
            <a:pPr algn="r" defTabSz="1006475"/>
            <a:r>
              <a:rPr lang="fr-FR" sz="900" dirty="0">
                <a:solidFill>
                  <a:srgbClr val="FEB80A"/>
                </a:solidFill>
                <a:latin typeface="Verdana" charset="0"/>
              </a:rPr>
              <a:t>| Diapositive </a:t>
            </a:r>
            <a:fld id="{6FAB8F81-EC49-5641-8C2C-CED29C29410E}" type="slidenum">
              <a:rPr lang="fr-FR" sz="900">
                <a:solidFill>
                  <a:srgbClr val="FEB80A"/>
                </a:solidFill>
                <a:latin typeface="Verdana" charset="0"/>
              </a:rPr>
              <a:pPr algn="r" defTabSz="1006475"/>
              <a:t>7</a:t>
            </a:fld>
            <a:r>
              <a:rPr lang="fr-FR" sz="900" dirty="0">
                <a:solidFill>
                  <a:srgbClr val="FEB80A"/>
                </a:solidFill>
                <a:latin typeface="Verdana" charset="0"/>
              </a:rPr>
              <a:t> |</a:t>
            </a:r>
          </a:p>
        </p:txBody>
      </p:sp>
      <p:pic>
        <p:nvPicPr>
          <p:cNvPr id="8" name="Image 7"/>
          <p:cNvPicPr/>
          <p:nvPr/>
        </p:nvPicPr>
        <p:blipFill>
          <a:blip r:embed="rId4" cstate="print"/>
          <a:srcRect/>
          <a:stretch>
            <a:fillRect/>
          </a:stretch>
        </p:blipFill>
        <p:spPr bwMode="auto">
          <a:xfrm>
            <a:off x="1143000" y="1953229"/>
            <a:ext cx="6858000" cy="48571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er 10"/>
          <p:cNvGrpSpPr/>
          <p:nvPr/>
        </p:nvGrpSpPr>
        <p:grpSpPr>
          <a:xfrm>
            <a:off x="1673678" y="1803369"/>
            <a:ext cx="5796644" cy="4987273"/>
            <a:chOff x="1673678" y="1803369"/>
            <a:chExt cx="5796644" cy="4987273"/>
          </a:xfrm>
        </p:grpSpPr>
        <p:pic>
          <p:nvPicPr>
            <p:cNvPr id="8" name="Image 7"/>
            <p:cNvPicPr>
              <a:picLocks noChangeAspect="1"/>
            </p:cNvPicPr>
            <p:nvPr/>
          </p:nvPicPr>
          <p:blipFill>
            <a:blip r:embed="rId3" cstate="print"/>
            <a:stretch>
              <a:fillRect/>
            </a:stretch>
          </p:blipFill>
          <p:spPr>
            <a:xfrm>
              <a:off x="1673678" y="1803369"/>
              <a:ext cx="5796644" cy="4987273"/>
            </a:xfrm>
            <a:prstGeom prst="rect">
              <a:avLst/>
            </a:prstGeom>
          </p:spPr>
        </p:pic>
        <p:sp>
          <p:nvSpPr>
            <p:cNvPr id="10" name="Rectangle 9"/>
            <p:cNvSpPr/>
            <p:nvPr/>
          </p:nvSpPr>
          <p:spPr>
            <a:xfrm>
              <a:off x="7227438" y="1803369"/>
              <a:ext cx="242884" cy="19957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4" name="Titre 3"/>
          <p:cNvSpPr>
            <a:spLocks noGrp="1"/>
          </p:cNvSpPr>
          <p:nvPr>
            <p:ph type="title"/>
          </p:nvPr>
        </p:nvSpPr>
        <p:spPr/>
        <p:txBody>
          <a:bodyPr>
            <a:normAutofit/>
          </a:bodyPr>
          <a:lstStyle/>
          <a:p>
            <a:r>
              <a:rPr lang="fr-FR" dirty="0" smtClean="0"/>
              <a:t>Dimension sociétale</a:t>
            </a:r>
          </a:p>
        </p:txBody>
      </p:sp>
      <p:pic>
        <p:nvPicPr>
          <p:cNvPr id="7" name="Image 6" descr="Logo-VDR-img.jpg"/>
          <p:cNvPicPr/>
          <p:nvPr/>
        </p:nvPicPr>
        <p:blipFill>
          <a:blip r:embed="rId4" cstate="print"/>
          <a:stretch>
            <a:fillRect/>
          </a:stretch>
        </p:blipFill>
        <p:spPr>
          <a:xfrm>
            <a:off x="423321" y="630382"/>
            <a:ext cx="1575870" cy="967840"/>
          </a:xfrm>
          <a:prstGeom prst="rect">
            <a:avLst/>
          </a:prstGeom>
        </p:spPr>
      </p:pic>
      <p:sp>
        <p:nvSpPr>
          <p:cNvPr id="6" name="Espace réservé du numéro de diapositive 3"/>
          <p:cNvSpPr txBox="1">
            <a:spLocks noGrp="1"/>
          </p:cNvSpPr>
          <p:nvPr/>
        </p:nvSpPr>
        <p:spPr bwMode="auto">
          <a:xfrm>
            <a:off x="7821613" y="6605588"/>
            <a:ext cx="1112837" cy="204787"/>
          </a:xfrm>
          <a:prstGeom prst="rect">
            <a:avLst/>
          </a:prstGeom>
          <a:noFill/>
          <a:ln w="9525">
            <a:noFill/>
            <a:miter lim="800000"/>
            <a:headEnd/>
            <a:tailEnd/>
          </a:ln>
        </p:spPr>
        <p:txBody>
          <a:bodyPr lIns="0" tIns="0" rIns="0" bIns="0">
            <a:prstTxWarp prst="textNoShape">
              <a:avLst/>
            </a:prstTxWarp>
          </a:bodyPr>
          <a:lstStyle/>
          <a:p>
            <a:pPr algn="r" defTabSz="1006475"/>
            <a:r>
              <a:rPr lang="fr-FR" sz="900" dirty="0">
                <a:solidFill>
                  <a:srgbClr val="FEB80A"/>
                </a:solidFill>
                <a:latin typeface="Verdana" charset="0"/>
              </a:rPr>
              <a:t>| Diapositive </a:t>
            </a:r>
            <a:fld id="{6FAB8F81-EC49-5641-8C2C-CED29C29410E}" type="slidenum">
              <a:rPr lang="fr-FR" sz="900">
                <a:solidFill>
                  <a:srgbClr val="FEB80A"/>
                </a:solidFill>
                <a:latin typeface="Verdana" charset="0"/>
              </a:rPr>
              <a:pPr algn="r" defTabSz="1006475"/>
              <a:t>8</a:t>
            </a:fld>
            <a:r>
              <a:rPr lang="fr-FR" sz="900" dirty="0">
                <a:solidFill>
                  <a:srgbClr val="FEB80A"/>
                </a:solidFill>
                <a:latin typeface="Verdana" charset="0"/>
              </a:rPr>
              <a:t> |</a:t>
            </a:r>
          </a:p>
        </p:txBody>
      </p:sp>
      <p:sp>
        <p:nvSpPr>
          <p:cNvPr id="9" name="ZoneTexte 8"/>
          <p:cNvSpPr txBox="1"/>
          <p:nvPr/>
        </p:nvSpPr>
        <p:spPr>
          <a:xfrm>
            <a:off x="2487836" y="2219767"/>
            <a:ext cx="4168329" cy="830997"/>
          </a:xfrm>
          <a:prstGeom prst="rect">
            <a:avLst/>
          </a:prstGeom>
          <a:noFill/>
        </p:spPr>
        <p:txBody>
          <a:bodyPr wrap="none" rtlCol="0">
            <a:spAutoFit/>
          </a:bodyPr>
          <a:lstStyle/>
          <a:p>
            <a:pPr algn="ctr"/>
            <a:r>
              <a:rPr lang="fr-FR" sz="2400" dirty="0" smtClean="0">
                <a:solidFill>
                  <a:schemeClr val="bg1"/>
                </a:solidFill>
              </a:rPr>
              <a:t>Disponible sur la page d’accueil </a:t>
            </a:r>
            <a:br>
              <a:rPr lang="fr-FR" sz="2400" dirty="0" smtClean="0">
                <a:solidFill>
                  <a:schemeClr val="bg1"/>
                </a:solidFill>
              </a:rPr>
            </a:br>
            <a:r>
              <a:rPr lang="fr-FR" sz="2400" dirty="0" err="1" smtClean="0">
                <a:solidFill>
                  <a:schemeClr val="bg1"/>
                </a:solidFill>
              </a:rPr>
              <a:t>www.vaudruziens.ch</a:t>
            </a:r>
            <a:endParaRPr lang="fr-FR" sz="24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smtClean="0"/>
              <a:t>Etat des lieux - Finances  </a:t>
            </a:r>
            <a:endParaRPr lang="fr-FR" dirty="0"/>
          </a:p>
        </p:txBody>
      </p:sp>
      <p:sp>
        <p:nvSpPr>
          <p:cNvPr id="5" name="Espace réservé du contenu 4"/>
          <p:cNvSpPr>
            <a:spLocks noGrp="1"/>
          </p:cNvSpPr>
          <p:nvPr>
            <p:ph idx="1"/>
          </p:nvPr>
        </p:nvSpPr>
        <p:spPr>
          <a:xfrm>
            <a:off x="309891" y="2133600"/>
            <a:ext cx="8496497" cy="4676775"/>
          </a:xfrm>
        </p:spPr>
        <p:txBody>
          <a:bodyPr anchor="t">
            <a:normAutofit/>
          </a:bodyPr>
          <a:lstStyle/>
          <a:p>
            <a:pPr>
              <a:buNone/>
            </a:pPr>
            <a:r>
              <a:rPr lang="fr-FR" sz="2000" b="1" dirty="0" smtClean="0"/>
              <a:t>Analyse financière des 16 communes				   						         Détermination 		                    1er scénario			         coefficient fiscal</a:t>
            </a:r>
          </a:p>
          <a:p>
            <a:pPr>
              <a:buNone/>
            </a:pPr>
            <a:endParaRPr lang="fr-FR" sz="2000" b="1" dirty="0" smtClean="0"/>
          </a:p>
          <a:p>
            <a:pPr>
              <a:buNone/>
            </a:pPr>
            <a:endParaRPr lang="fr-FR" sz="2000" b="1" dirty="0" smtClean="0"/>
          </a:p>
          <a:p>
            <a:pPr>
              <a:buNone/>
            </a:pPr>
            <a:r>
              <a:rPr lang="fr-FR" sz="2000" b="1" dirty="0" smtClean="0"/>
              <a:t/>
            </a:r>
            <a:br>
              <a:rPr lang="fr-FR" sz="2000" b="1" dirty="0" smtClean="0"/>
            </a:br>
            <a:r>
              <a:rPr lang="fr-FR" sz="2000" b="1" dirty="0" smtClean="0"/>
              <a:t>				          Budget prévisionnel           Convention</a:t>
            </a:r>
            <a:br>
              <a:rPr lang="fr-FR" sz="2000" b="1" dirty="0" smtClean="0"/>
            </a:br>
            <a:r>
              <a:rPr lang="fr-FR" sz="2000" b="1" dirty="0" smtClean="0"/>
              <a:t>							          de fusion</a:t>
            </a:r>
          </a:p>
          <a:p>
            <a:pPr>
              <a:buNone/>
            </a:pPr>
            <a:r>
              <a:rPr lang="fr-FR" sz="2000" b="1" dirty="0" smtClean="0"/>
              <a:t>							</a:t>
            </a:r>
          </a:p>
        </p:txBody>
      </p:sp>
      <p:pic>
        <p:nvPicPr>
          <p:cNvPr id="7" name="Image 6" descr="Logo-VDR-img.jpg"/>
          <p:cNvPicPr/>
          <p:nvPr/>
        </p:nvPicPr>
        <p:blipFill>
          <a:blip r:embed="rId3" cstate="print"/>
          <a:stretch>
            <a:fillRect/>
          </a:stretch>
        </p:blipFill>
        <p:spPr>
          <a:xfrm>
            <a:off x="423321" y="630382"/>
            <a:ext cx="1575870" cy="967840"/>
          </a:xfrm>
          <a:prstGeom prst="rect">
            <a:avLst/>
          </a:prstGeom>
        </p:spPr>
      </p:pic>
      <p:sp>
        <p:nvSpPr>
          <p:cNvPr id="6" name="Espace réservé du numéro de diapositive 3"/>
          <p:cNvSpPr txBox="1">
            <a:spLocks noGrp="1"/>
          </p:cNvSpPr>
          <p:nvPr/>
        </p:nvSpPr>
        <p:spPr bwMode="auto">
          <a:xfrm>
            <a:off x="7821613" y="6605588"/>
            <a:ext cx="1112837" cy="204787"/>
          </a:xfrm>
          <a:prstGeom prst="rect">
            <a:avLst/>
          </a:prstGeom>
          <a:noFill/>
          <a:ln w="9525">
            <a:noFill/>
            <a:miter lim="800000"/>
            <a:headEnd/>
            <a:tailEnd/>
          </a:ln>
        </p:spPr>
        <p:txBody>
          <a:bodyPr lIns="0" tIns="0" rIns="0" bIns="0">
            <a:prstTxWarp prst="textNoShape">
              <a:avLst/>
            </a:prstTxWarp>
          </a:bodyPr>
          <a:lstStyle/>
          <a:p>
            <a:pPr algn="r" defTabSz="1006475"/>
            <a:r>
              <a:rPr lang="fr-FR" sz="900" dirty="0">
                <a:solidFill>
                  <a:srgbClr val="FEB80A"/>
                </a:solidFill>
                <a:latin typeface="Verdana" charset="0"/>
              </a:rPr>
              <a:t>| Diapositive </a:t>
            </a:r>
            <a:fld id="{6FAB8F81-EC49-5641-8C2C-CED29C29410E}" type="slidenum">
              <a:rPr lang="fr-FR" sz="900">
                <a:solidFill>
                  <a:srgbClr val="FEB80A"/>
                </a:solidFill>
                <a:latin typeface="Verdana" charset="0"/>
              </a:rPr>
              <a:pPr algn="r" defTabSz="1006475"/>
              <a:t>9</a:t>
            </a:fld>
            <a:r>
              <a:rPr lang="fr-FR" sz="900" dirty="0">
                <a:solidFill>
                  <a:srgbClr val="FEB80A"/>
                </a:solidFill>
                <a:latin typeface="Verdana" charset="0"/>
              </a:rPr>
              <a:t> |</a:t>
            </a:r>
          </a:p>
        </p:txBody>
      </p:sp>
      <p:grpSp>
        <p:nvGrpSpPr>
          <p:cNvPr id="15" name="Grouper 14"/>
          <p:cNvGrpSpPr/>
          <p:nvPr/>
        </p:nvGrpSpPr>
        <p:grpSpPr>
          <a:xfrm>
            <a:off x="284163" y="3208798"/>
            <a:ext cx="8574087" cy="1479550"/>
            <a:chOff x="284163" y="3186118"/>
            <a:chExt cx="8574087" cy="1479550"/>
          </a:xfrm>
        </p:grpSpPr>
        <p:sp>
          <p:nvSpPr>
            <p:cNvPr id="8" name="AutoShape 3"/>
            <p:cNvSpPr>
              <a:spLocks noChangeArrowheads="1"/>
            </p:cNvSpPr>
            <p:nvPr/>
          </p:nvSpPr>
          <p:spPr bwMode="gray">
            <a:xfrm>
              <a:off x="284163" y="3186118"/>
              <a:ext cx="2133310" cy="1479550"/>
            </a:xfrm>
            <a:prstGeom prst="chevron">
              <a:avLst>
                <a:gd name="adj" fmla="val 26770"/>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35937" tIns="35937" rIns="35937" bIns="1259874" anchor="t">
              <a:prstTxWarp prst="textNoShape">
                <a:avLst/>
              </a:prstTxWarp>
            </a:bodyPr>
            <a:lstStyle/>
            <a:p>
              <a:pPr algn="ctr"/>
              <a:r>
                <a:rPr lang="fr-FR" sz="7200" b="1" dirty="0" smtClean="0">
                  <a:solidFill>
                    <a:schemeClr val="accent1"/>
                  </a:solidFill>
                  <a:latin typeface="Zapf Dingbats"/>
                  <a:ea typeface="Zapf Dingbats"/>
                  <a:cs typeface="Zapf Dingbats"/>
                </a:rPr>
                <a:t>✔</a:t>
              </a:r>
              <a:endParaRPr lang="fr-FR" sz="7200" b="1" dirty="0" smtClean="0">
                <a:solidFill>
                  <a:schemeClr val="accent1"/>
                </a:solidFill>
              </a:endParaRPr>
            </a:p>
          </p:txBody>
        </p:sp>
        <p:sp>
          <p:nvSpPr>
            <p:cNvPr id="9" name="AutoShape 3"/>
            <p:cNvSpPr>
              <a:spLocks noChangeArrowheads="1"/>
            </p:cNvSpPr>
            <p:nvPr/>
          </p:nvSpPr>
          <p:spPr bwMode="gray">
            <a:xfrm>
              <a:off x="2367947" y="3186118"/>
              <a:ext cx="2239719" cy="1479550"/>
            </a:xfrm>
            <a:prstGeom prst="chevron">
              <a:avLst>
                <a:gd name="adj" fmla="val 26770"/>
              </a:avLst>
            </a:prstGeom>
            <a:ln>
              <a:headEnd/>
              <a:tailEnd/>
            </a:ln>
          </p:spPr>
          <p:style>
            <a:lnRef idx="0">
              <a:schemeClr val="accent4"/>
            </a:lnRef>
            <a:fillRef idx="3">
              <a:schemeClr val="accent4"/>
            </a:fillRef>
            <a:effectRef idx="3">
              <a:schemeClr val="accent4"/>
            </a:effectRef>
            <a:fontRef idx="minor">
              <a:schemeClr val="lt1"/>
            </a:fontRef>
          </p:style>
          <p:txBody>
            <a:bodyPr lIns="35937" tIns="35937" rIns="35937" bIns="1259874" anchor="t">
              <a:prstTxWarp prst="textNoShape">
                <a:avLst/>
              </a:prstTxWarp>
            </a:bodyPr>
            <a:lstStyle/>
            <a:p>
              <a:pPr algn="ctr"/>
              <a:r>
                <a:rPr lang="fr-FR" sz="7200" b="1" dirty="0" smtClean="0">
                  <a:solidFill>
                    <a:schemeClr val="accent1"/>
                  </a:solidFill>
                  <a:latin typeface="Zapf Dingbats"/>
                  <a:ea typeface="Zapf Dingbats"/>
                  <a:cs typeface="Zapf Dingbats"/>
                </a:rPr>
                <a:t>✔</a:t>
              </a:r>
              <a:endParaRPr lang="fr-FR" sz="7200" b="1" dirty="0" smtClean="0">
                <a:solidFill>
                  <a:schemeClr val="accent1"/>
                </a:solidFill>
              </a:endParaRPr>
            </a:p>
          </p:txBody>
        </p:sp>
        <p:sp>
          <p:nvSpPr>
            <p:cNvPr id="10" name="AutoShape 3"/>
            <p:cNvSpPr>
              <a:spLocks noChangeArrowheads="1"/>
            </p:cNvSpPr>
            <p:nvPr/>
          </p:nvSpPr>
          <p:spPr bwMode="gray">
            <a:xfrm>
              <a:off x="4558140" y="3186118"/>
              <a:ext cx="1820973" cy="1479550"/>
            </a:xfrm>
            <a:prstGeom prst="chevron">
              <a:avLst>
                <a:gd name="adj" fmla="val 26770"/>
              </a:avLst>
            </a:prstGeom>
            <a:ln>
              <a:headEnd/>
              <a:tailEnd/>
            </a:ln>
          </p:spPr>
          <p:style>
            <a:lnRef idx="0">
              <a:schemeClr val="accent3"/>
            </a:lnRef>
            <a:fillRef idx="3">
              <a:schemeClr val="accent3"/>
            </a:fillRef>
            <a:effectRef idx="3">
              <a:schemeClr val="accent3"/>
            </a:effectRef>
            <a:fontRef idx="minor">
              <a:schemeClr val="lt1"/>
            </a:fontRef>
          </p:style>
          <p:txBody>
            <a:bodyPr lIns="35937" tIns="35937" rIns="35937" bIns="1259874" anchor="ctr">
              <a:prstTxWarp prst="textNoShape">
                <a:avLst/>
              </a:prstTxWarp>
            </a:bodyPr>
            <a:lstStyle/>
            <a:p>
              <a:pPr algn="ctr">
                <a:spcBef>
                  <a:spcPct val="0"/>
                </a:spcBef>
              </a:pPr>
              <a:endParaRPr lang="de-CH" sz="1200"/>
            </a:p>
          </p:txBody>
        </p:sp>
        <p:sp>
          <p:nvSpPr>
            <p:cNvPr id="11" name="AutoShape 3"/>
            <p:cNvSpPr>
              <a:spLocks noChangeArrowheads="1"/>
            </p:cNvSpPr>
            <p:nvPr/>
          </p:nvSpPr>
          <p:spPr bwMode="gray">
            <a:xfrm>
              <a:off x="7273925" y="3186118"/>
              <a:ext cx="1584325" cy="1479550"/>
            </a:xfrm>
            <a:prstGeom prst="chevron">
              <a:avLst>
                <a:gd name="adj" fmla="val 26770"/>
              </a:avLst>
            </a:prstGeom>
            <a:ln>
              <a:headEnd/>
              <a:tailEnd/>
            </a:ln>
          </p:spPr>
          <p:style>
            <a:lnRef idx="0">
              <a:schemeClr val="accent2"/>
            </a:lnRef>
            <a:fillRef idx="3">
              <a:schemeClr val="accent2"/>
            </a:fillRef>
            <a:effectRef idx="3">
              <a:schemeClr val="accent2"/>
            </a:effectRef>
            <a:fontRef idx="minor">
              <a:schemeClr val="lt1"/>
            </a:fontRef>
          </p:style>
          <p:txBody>
            <a:bodyPr lIns="35937" tIns="35937" rIns="35937" bIns="1259874" anchor="ctr">
              <a:prstTxWarp prst="textNoShape">
                <a:avLst/>
              </a:prstTxWarp>
            </a:bodyPr>
            <a:lstStyle/>
            <a:p>
              <a:pPr algn="ctr">
                <a:spcBef>
                  <a:spcPct val="0"/>
                </a:spcBef>
              </a:pPr>
              <a:endParaRPr lang="de-CH" sz="1200"/>
            </a:p>
          </p:txBody>
        </p:sp>
        <p:sp>
          <p:nvSpPr>
            <p:cNvPr id="12" name="AutoShape 3"/>
            <p:cNvSpPr>
              <a:spLocks noChangeArrowheads="1"/>
            </p:cNvSpPr>
            <p:nvPr/>
          </p:nvSpPr>
          <p:spPr bwMode="gray">
            <a:xfrm>
              <a:off x="6329587" y="3186118"/>
              <a:ext cx="993862" cy="1479550"/>
            </a:xfrm>
            <a:prstGeom prst="chevron">
              <a:avLst>
                <a:gd name="adj" fmla="val 41603"/>
              </a:avLst>
            </a:prstGeom>
            <a:ln>
              <a:headEnd/>
              <a:tailEnd/>
            </a:ln>
          </p:spPr>
          <p:style>
            <a:lnRef idx="0">
              <a:schemeClr val="accent3"/>
            </a:lnRef>
            <a:fillRef idx="3">
              <a:schemeClr val="accent3"/>
            </a:fillRef>
            <a:effectRef idx="3">
              <a:schemeClr val="accent3"/>
            </a:effectRef>
            <a:fontRef idx="minor">
              <a:schemeClr val="lt1"/>
            </a:fontRef>
          </p:style>
          <p:txBody>
            <a:bodyPr lIns="35937" tIns="35937" rIns="35937" bIns="1259874" anchor="ctr">
              <a:prstTxWarp prst="textNoShape">
                <a:avLst/>
              </a:prstTxWarp>
            </a:bodyPr>
            <a:lstStyle/>
            <a:p>
              <a:pPr algn="ctr">
                <a:spcBef>
                  <a:spcPct val="0"/>
                </a:spcBef>
              </a:pPr>
              <a:endParaRPr lang="de-CH" sz="1200"/>
            </a:p>
          </p:txBody>
        </p:sp>
      </p:grpSp>
      <p:cxnSp>
        <p:nvCxnSpPr>
          <p:cNvPr id="17" name="Connecteur droit 16"/>
          <p:cNvCxnSpPr/>
          <p:nvPr/>
        </p:nvCxnSpPr>
        <p:spPr>
          <a:xfrm rot="5400000">
            <a:off x="-33364" y="2755673"/>
            <a:ext cx="703094"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rot="5400000">
            <a:off x="6072393" y="2852720"/>
            <a:ext cx="51121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rot="5400000">
            <a:off x="4413928" y="4900600"/>
            <a:ext cx="290015" cy="15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p:nvCxnSpPr>
        <p:spPr>
          <a:xfrm rot="5400000">
            <a:off x="7119166" y="4889261"/>
            <a:ext cx="311900" cy="2382"/>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Connecteur droit 28"/>
          <p:cNvCxnSpPr/>
          <p:nvPr/>
        </p:nvCxnSpPr>
        <p:spPr>
          <a:xfrm rot="5400000">
            <a:off x="2242258" y="3028788"/>
            <a:ext cx="2287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36" name="Rectangle avec flèche vers le haut 35"/>
          <p:cNvSpPr/>
          <p:nvPr/>
        </p:nvSpPr>
        <p:spPr>
          <a:xfrm>
            <a:off x="3481268" y="5080424"/>
            <a:ext cx="1837022" cy="1065981"/>
          </a:xfrm>
          <a:prstGeom prst="upArrowCallout">
            <a:avLst>
              <a:gd name="adj1" fmla="val 14362"/>
              <a:gd name="adj2" fmla="val 21809"/>
              <a:gd name="adj3" fmla="val 18617"/>
              <a:gd name="adj4" fmla="val 45828"/>
            </a:avLst>
          </a:prstGeom>
        </p:spPr>
        <p:style>
          <a:lnRef idx="2">
            <a:schemeClr val="accent4"/>
          </a:lnRef>
          <a:fillRef idx="1">
            <a:schemeClr val="lt1"/>
          </a:fillRef>
          <a:effectRef idx="0">
            <a:schemeClr val="accent4"/>
          </a:effectRef>
          <a:fontRef idx="minor">
            <a:schemeClr val="dk1"/>
          </a:fontRef>
        </p:style>
        <p:txBody>
          <a:bodyPr rtlCol="0" anchor="t"/>
          <a:lstStyle/>
          <a:p>
            <a:pPr algn="ctr"/>
            <a:r>
              <a:rPr lang="fr-FR" sz="2400" b="1" dirty="0" smtClean="0"/>
              <a:t>Aujourd’hui</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1694</TotalTime>
  <Words>3609</Words>
  <Application>Microsoft Macintosh PowerPoint</Application>
  <PresentationFormat>Présentation à l'écran (4:3)</PresentationFormat>
  <Paragraphs>457</Paragraphs>
  <Slides>28</Slides>
  <Notes>28</Notes>
  <HiddenSlides>0</HiddenSlides>
  <MMClips>0</MMClips>
  <ScaleCrop>false</ScaleCrop>
  <HeadingPairs>
    <vt:vector size="6" baseType="variant">
      <vt:variant>
        <vt:lpstr>Modèle de conception</vt:lpstr>
      </vt:variant>
      <vt:variant>
        <vt:i4>1</vt:i4>
      </vt:variant>
      <vt:variant>
        <vt:lpstr>Liaisons</vt:lpstr>
      </vt:variant>
      <vt:variant>
        <vt:i4>1</vt:i4>
      </vt:variant>
      <vt:variant>
        <vt:lpstr>Titres des diapositives</vt:lpstr>
      </vt:variant>
      <vt:variant>
        <vt:i4>28</vt:i4>
      </vt:variant>
    </vt:vector>
  </HeadingPairs>
  <TitlesOfParts>
    <vt:vector size="30" baseType="lpstr">
      <vt:lpstr>Spectrum</vt:lpstr>
      <vt:lpstr>Macintosh HD:Users:danielhenry:Documents:Affaires Publiques:Fusion:Documents_textes:Explication_tableaux_analyse_financie%CC%80re_VdR.doc!OLE_LINK1</vt:lpstr>
      <vt:lpstr>Projet Fusion 2013 – Val-de-Ruz</vt:lpstr>
      <vt:lpstr>Sommaire de la soirée</vt:lpstr>
      <vt:lpstr>Le pas à pas du processus</vt:lpstr>
      <vt:lpstr>Où en sommes-nous ?</vt:lpstr>
      <vt:lpstr>Dimension sociétale</vt:lpstr>
      <vt:lpstr>Dimension sociétale</vt:lpstr>
      <vt:lpstr>Dimension sociétale</vt:lpstr>
      <vt:lpstr>Dimension sociétale</vt:lpstr>
      <vt:lpstr>Etat des lieux - Finances  </vt:lpstr>
      <vt:lpstr>Etat des lieux - Finances  </vt:lpstr>
      <vt:lpstr>Etat des lieux - Finances  </vt:lpstr>
      <vt:lpstr>Finances : facteurs endogènes</vt:lpstr>
      <vt:lpstr>Finances : facteurs exogènes</vt:lpstr>
      <vt:lpstr>Finances : conclusion</vt:lpstr>
      <vt:lpstr>Option Fusion privilégiée</vt:lpstr>
      <vt:lpstr>1er scénario – Présentation</vt:lpstr>
      <vt:lpstr>1er scénario – Présentation</vt:lpstr>
      <vt:lpstr>1er scénario – Institutions</vt:lpstr>
      <vt:lpstr>1er scénario – Institutions</vt:lpstr>
      <vt:lpstr>1er scénario – Institutions</vt:lpstr>
      <vt:lpstr>1er scénario – Administration</vt:lpstr>
      <vt:lpstr>1er scénario – Administration</vt:lpstr>
      <vt:lpstr>1er scénario – Administration</vt:lpstr>
      <vt:lpstr>1er scénario – Enseignement</vt:lpstr>
      <vt:lpstr>Projet unique</vt:lpstr>
      <vt:lpstr>Suite du processus</vt:lpstr>
      <vt:lpstr>Vous et nous – site Internet</vt:lpstr>
      <vt:lpstr>Vos questions</vt:lpstr>
    </vt:vector>
  </TitlesOfParts>
  <Manager>Comité de pilotage</Manager>
  <Company>Comité de fusion Val-de-Ruz</Company>
  <LinksUpToDate>false</LinksUpToDate>
  <SharedDoc>false</SharedDoc>
  <HyperlinkBase>www.vaudruziens.ch</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publique du 27 octobre 2010</dc:title>
  <dc:subject>Salle des spectacles Fontainemelon</dc:subject>
  <dc:creator>Daniel Henry</dc:creator>
  <cp:keywords/>
  <dc:description/>
  <cp:lastModifiedBy>Daniel Henry</cp:lastModifiedBy>
  <cp:revision>69</cp:revision>
  <cp:lastPrinted>2010-10-07T15:32:34Z</cp:lastPrinted>
  <dcterms:created xsi:type="dcterms:W3CDTF">2010-10-26T18:58:33Z</dcterms:created>
  <dcterms:modified xsi:type="dcterms:W3CDTF">2010-10-26T18:58:42Z</dcterms:modified>
  <cp:category>Publique</cp:category>
</cp:coreProperties>
</file>